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1" r:id="rId11"/>
    <p:sldId id="272" r:id="rId12"/>
    <p:sldId id="265" r:id="rId13"/>
    <p:sldId id="266" r:id="rId14"/>
    <p:sldId id="267" r:id="rId15"/>
    <p:sldId id="268" r:id="rId16"/>
    <p:sldId id="269" r:id="rId17"/>
    <p:sldId id="270"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Inter" panose="020B0502030000000004" pitchFamily="34" charset="0"/>
      <p:regular r:id="rId23"/>
      <p:bold r:id="rId24"/>
    </p:embeddedFont>
    <p:embeddedFont>
      <p:font typeface="Inter Bold" panose="020B05020300000000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882" y="5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3.xml"/><Relationship Id="rId5" Type="http://schemas.openxmlformats.org/officeDocument/2006/relationships/image" Target="../media/image4.png"/><Relationship Id="rId10" Type="http://schemas.openxmlformats.org/officeDocument/2006/relationships/slide" Target="slide3.xml"/><Relationship Id="rId4" Type="http://schemas.openxmlformats.org/officeDocument/2006/relationships/image" Target="../media/image3.svg"/><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5.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slide" Target="slide13.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slide" Target="slide2.xml"/><Relationship Id="rId7" Type="http://schemas.openxmlformats.org/officeDocument/2006/relationships/image" Target="../media/image57.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slide" Target="slide13.xml"/><Relationship Id="rId4" Type="http://schemas.openxmlformats.org/officeDocument/2006/relationships/slide" Target="slide3.xml"/><Relationship Id="rId9" Type="http://schemas.openxmlformats.org/officeDocument/2006/relationships/image" Target="../media/image59.jp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slide" Target="slide13.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2.png"/><Relationship Id="rId7" Type="http://schemas.openxmlformats.org/officeDocument/2006/relationships/slide" Target="slide1.xml"/><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slide" Target="slide13.xml"/><Relationship Id="rId4" Type="http://schemas.openxmlformats.org/officeDocument/2006/relationships/image" Target="../media/image13.svg"/><Relationship Id="rId9" Type="http://schemas.openxmlformats.org/officeDocument/2006/relationships/slide" Target="slide3.xml"/></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svg"/><Relationship Id="rId7"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slide" Target="slide13.xml"/></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svg"/><Relationship Id="rId7"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slide" Target="slide13.xm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svg"/><Relationship Id="rId7"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svg"/><Relationship Id="rId10" Type="http://schemas.openxmlformats.org/officeDocument/2006/relationships/slide" Target="slide13.xml"/><Relationship Id="rId4" Type="http://schemas.openxmlformats.org/officeDocument/2006/relationships/image" Target="../media/image12.png"/><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jpeg"/><Relationship Id="rId7"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0.jpeg"/><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slide" Target="slide13.xml"/><Relationship Id="rId5" Type="http://schemas.openxmlformats.org/officeDocument/2006/relationships/image" Target="../media/image12.png"/><Relationship Id="rId10" Type="http://schemas.openxmlformats.org/officeDocument/2006/relationships/slide" Target="slide3.xml"/><Relationship Id="rId4" Type="http://schemas.openxmlformats.org/officeDocument/2006/relationships/image" Target="../media/image5.svg"/><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slide" Target="slide13.xml"/><Relationship Id="rId5" Type="http://schemas.openxmlformats.org/officeDocument/2006/relationships/image" Target="../media/image12.png"/><Relationship Id="rId10" Type="http://schemas.openxmlformats.org/officeDocument/2006/relationships/slide" Target="slide3.xml"/><Relationship Id="rId4" Type="http://schemas.openxmlformats.org/officeDocument/2006/relationships/image" Target="../media/image5.svg"/><Relationship Id="rId9" Type="http://schemas.openxmlformats.org/officeDocument/2006/relationships/slide" Target="slide2.xml"/></Relationships>
</file>

<file path=ppt/slides/_rels/slide6.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3.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slide" Target="slide13.xml"/><Relationship Id="rId2" Type="http://schemas.openxmlformats.org/officeDocument/2006/relationships/image" Target="../media/image2.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slide" Target="slide3.xml"/><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slide" Target="slide2.xml"/><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slide" Target="slide1.xml"/><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3.svg"/><Relationship Id="rId7" Type="http://schemas.openxmlformats.org/officeDocument/2006/relationships/slide" Target="slide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slide" Target="slide13.xml"/><Relationship Id="rId4" Type="http://schemas.openxmlformats.org/officeDocument/2006/relationships/image" Target="../media/image41.png"/><Relationship Id="rId9" Type="http://schemas.openxmlformats.org/officeDocument/2006/relationships/slide" Target="slide3.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3.svg"/><Relationship Id="rId7" Type="http://schemas.openxmlformats.org/officeDocument/2006/relationships/slide" Target="slide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svg"/><Relationship Id="rId10" Type="http://schemas.openxmlformats.org/officeDocument/2006/relationships/slide" Target="slide13.xml"/><Relationship Id="rId4" Type="http://schemas.openxmlformats.org/officeDocument/2006/relationships/image" Target="../media/image2.png"/><Relationship Id="rId9"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slide" Target="slide2.xml"/><Relationship Id="rId3" Type="http://schemas.openxmlformats.org/officeDocument/2006/relationships/image" Target="../media/image3.sv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slide" Target="slide1.xml"/><Relationship Id="rId2" Type="http://schemas.openxmlformats.org/officeDocument/2006/relationships/image" Target="../media/image2.png"/><Relationship Id="rId16" Type="http://schemas.openxmlformats.org/officeDocument/2006/relationships/image" Target="../media/image53.png"/><Relationship Id="rId20"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5.sv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slide" Target="slide3.xml"/><Relationship Id="rId4" Type="http://schemas.openxmlformats.org/officeDocument/2006/relationships/image" Target="../media/image4.pn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p:nvPr/>
        </p:nvGrpSpPr>
        <p:grpSpPr>
          <a:xfrm>
            <a:off x="7781569" y="6537941"/>
            <a:ext cx="11491488" cy="3253450"/>
            <a:chOff x="0" y="0"/>
            <a:chExt cx="15321984" cy="4337933"/>
          </a:xfrm>
        </p:grpSpPr>
        <p:pic>
          <p:nvPicPr>
            <p:cNvPr id="3" name="Picture 3"/>
            <p:cNvPicPr>
              <a:picLocks noChangeAspect="1"/>
            </p:cNvPicPr>
            <p:nvPr/>
          </p:nvPicPr>
          <p:blipFill>
            <a:blip r:embed="rId2"/>
            <a:srcRect t="28752" b="28752"/>
            <a:stretch>
              <a:fillRect/>
            </a:stretch>
          </p:blipFill>
          <p:spPr>
            <a:xfrm>
              <a:off x="0" y="0"/>
              <a:ext cx="15321984" cy="4337933"/>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12992" y="6566923"/>
            <a:ext cx="3224467" cy="3224467"/>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37459" y="6542611"/>
            <a:ext cx="3244110" cy="3244110"/>
          </a:xfrm>
          <a:prstGeom prst="rect">
            <a:avLst/>
          </a:prstGeom>
        </p:spPr>
      </p:pic>
      <p:grpSp>
        <p:nvGrpSpPr>
          <p:cNvPr id="6" name="Group 6"/>
          <p:cNvGrpSpPr>
            <a:grpSpLocks noChangeAspect="1"/>
          </p:cNvGrpSpPr>
          <p:nvPr/>
        </p:nvGrpSpPr>
        <p:grpSpPr>
          <a:xfrm>
            <a:off x="15038675" y="5976065"/>
            <a:ext cx="1181716" cy="1181716"/>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45D3CC"/>
            </a:solidFill>
          </p:spPr>
        </p:sp>
      </p:grpSp>
      <p:pic>
        <p:nvPicPr>
          <p:cNvPr id="8" name="Picture 8"/>
          <p:cNvPicPr>
            <a:picLocks noChangeAspect="1"/>
          </p:cNvPicPr>
          <p:nvPr/>
        </p:nvPicPr>
        <p:blipFill>
          <a:blip r:embed="rId7"/>
          <a:srcRect/>
          <a:stretch>
            <a:fillRect/>
          </a:stretch>
        </p:blipFill>
        <p:spPr>
          <a:xfrm>
            <a:off x="171503" y="692182"/>
            <a:ext cx="5283883" cy="5283883"/>
          </a:xfrm>
          <a:prstGeom prst="rect">
            <a:avLst/>
          </a:prstGeom>
        </p:spPr>
      </p:pic>
      <p:sp>
        <p:nvSpPr>
          <p:cNvPr id="9" name="TextBox 9"/>
          <p:cNvSpPr txBox="1"/>
          <p:nvPr/>
        </p:nvSpPr>
        <p:spPr>
          <a:xfrm>
            <a:off x="4723894" y="1763247"/>
            <a:ext cx="14244933" cy="2590800"/>
          </a:xfrm>
          <a:prstGeom prst="rect">
            <a:avLst/>
          </a:prstGeom>
        </p:spPr>
        <p:txBody>
          <a:bodyPr lIns="0" tIns="0" rIns="0" bIns="0" rtlCol="0" anchor="t">
            <a:spAutoFit/>
          </a:bodyPr>
          <a:lstStyle/>
          <a:p>
            <a:pPr>
              <a:lnSpc>
                <a:spcPts val="20357"/>
              </a:lnSpc>
            </a:pPr>
            <a:r>
              <a:rPr lang="en-US" sz="16964">
                <a:solidFill>
                  <a:srgbClr val="FFFFFF"/>
                </a:solidFill>
                <a:latin typeface="Inter Bold"/>
              </a:rPr>
              <a:t>JOB WIND</a:t>
            </a:r>
          </a:p>
        </p:txBody>
      </p:sp>
      <p:sp>
        <p:nvSpPr>
          <p:cNvPr id="10" name="TextBox 10"/>
          <p:cNvSpPr txBox="1"/>
          <p:nvPr/>
        </p:nvSpPr>
        <p:spPr>
          <a:xfrm>
            <a:off x="5455386" y="4344522"/>
            <a:ext cx="7377229" cy="428625"/>
          </a:xfrm>
          <a:prstGeom prst="rect">
            <a:avLst/>
          </a:prstGeom>
        </p:spPr>
        <p:txBody>
          <a:bodyPr lIns="0" tIns="0" rIns="0" bIns="0" rtlCol="0" anchor="t">
            <a:spAutoFit/>
          </a:bodyPr>
          <a:lstStyle/>
          <a:p>
            <a:pPr>
              <a:lnSpc>
                <a:spcPts val="3329"/>
              </a:lnSpc>
            </a:pPr>
            <a:r>
              <a:rPr lang="en-US" sz="2774">
                <a:solidFill>
                  <a:srgbClr val="FFFFFF"/>
                </a:solidFill>
                <a:latin typeface="Inter"/>
              </a:rPr>
              <a:t>A Job portal website</a:t>
            </a:r>
          </a:p>
        </p:txBody>
      </p:sp>
      <p:sp>
        <p:nvSpPr>
          <p:cNvPr id="11" name="TextBox 11"/>
          <p:cNvSpPr txBox="1"/>
          <p:nvPr/>
        </p:nvSpPr>
        <p:spPr>
          <a:xfrm>
            <a:off x="1312992" y="552450"/>
            <a:ext cx="3224467" cy="476250"/>
          </a:xfrm>
          <a:prstGeom prst="rect">
            <a:avLst/>
          </a:prstGeom>
        </p:spPr>
        <p:txBody>
          <a:bodyPr lIns="0" tIns="0" rIns="0" bIns="0" rtlCol="0" anchor="t">
            <a:spAutoFit/>
          </a:bodyPr>
          <a:lstStyle/>
          <a:p>
            <a:pPr>
              <a:lnSpc>
                <a:spcPts val="3719"/>
              </a:lnSpc>
            </a:pPr>
            <a:r>
              <a:rPr lang="en-US" sz="3099" spc="-216">
                <a:solidFill>
                  <a:srgbClr val="FFFFFF"/>
                </a:solidFill>
                <a:latin typeface="Inter Bold"/>
              </a:rPr>
              <a:t>The Asgaurdians</a:t>
            </a:r>
          </a:p>
        </p:txBody>
      </p:sp>
      <p:sp>
        <p:nvSpPr>
          <p:cNvPr id="16" name="TextBox 12">
            <a:extLst>
              <a:ext uri="{FF2B5EF4-FFF2-40B4-BE49-F238E27FC236}">
                <a16:creationId xmlns:a16="http://schemas.microsoft.com/office/drawing/2014/main" id="{5A1623A1-7869-49F3-BE8E-78AB332B8559}"/>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17" name="TextBox 13">
            <a:extLst>
              <a:ext uri="{FF2B5EF4-FFF2-40B4-BE49-F238E27FC236}">
                <a16:creationId xmlns:a16="http://schemas.microsoft.com/office/drawing/2014/main" id="{45297AC0-C53D-4022-8CAC-CCB6AE76D82A}"/>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18" name="TextBox 14">
            <a:extLst>
              <a:ext uri="{FF2B5EF4-FFF2-40B4-BE49-F238E27FC236}">
                <a16:creationId xmlns:a16="http://schemas.microsoft.com/office/drawing/2014/main" id="{1405A49A-7E3D-4896-9660-03F8700CC2E6}"/>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19" name="TextBox 15">
            <a:extLst>
              <a:ext uri="{FF2B5EF4-FFF2-40B4-BE49-F238E27FC236}">
                <a16:creationId xmlns:a16="http://schemas.microsoft.com/office/drawing/2014/main" id="{35912DE6-64DB-4080-BDD2-4565099F4CE2}"/>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1"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15" name="TextBox 15"/>
          <p:cNvSpPr txBox="1"/>
          <p:nvPr/>
        </p:nvSpPr>
        <p:spPr>
          <a:xfrm>
            <a:off x="1307786" y="1683162"/>
            <a:ext cx="11902524" cy="1108060"/>
          </a:xfrm>
          <a:prstGeom prst="rect">
            <a:avLst/>
          </a:prstGeom>
        </p:spPr>
        <p:txBody>
          <a:bodyPr wrap="square" lIns="0" tIns="0" rIns="0" bIns="0" rtlCol="0" anchor="t">
            <a:spAutoFit/>
          </a:bodyPr>
          <a:lstStyle/>
          <a:p>
            <a:pPr>
              <a:lnSpc>
                <a:spcPts val="9100"/>
              </a:lnSpc>
            </a:pPr>
            <a:r>
              <a:rPr lang="en-US" sz="7583" dirty="0">
                <a:solidFill>
                  <a:srgbClr val="FFFFFF"/>
                </a:solidFill>
                <a:latin typeface="Inter Bold"/>
              </a:rPr>
              <a:t>Demo User Interfaces</a:t>
            </a:r>
          </a:p>
        </p:txBody>
      </p:sp>
      <p:sp>
        <p:nvSpPr>
          <p:cNvPr id="36" name="TextBox 12">
            <a:extLst>
              <a:ext uri="{FF2B5EF4-FFF2-40B4-BE49-F238E27FC236}">
                <a16:creationId xmlns:a16="http://schemas.microsoft.com/office/drawing/2014/main" id="{14C28CC1-45DB-4316-90CB-05201002878F}"/>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2"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7" name="TextBox 13">
            <a:extLst>
              <a:ext uri="{FF2B5EF4-FFF2-40B4-BE49-F238E27FC236}">
                <a16:creationId xmlns:a16="http://schemas.microsoft.com/office/drawing/2014/main" id="{95097B71-8143-4F04-A2E6-D28E324E1B9D}"/>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8" name="TextBox 14">
            <a:extLst>
              <a:ext uri="{FF2B5EF4-FFF2-40B4-BE49-F238E27FC236}">
                <a16:creationId xmlns:a16="http://schemas.microsoft.com/office/drawing/2014/main" id="{89BB9B9E-8EBB-4978-AEA2-A6AD0FD1D74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4"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39" name="TextBox 15">
            <a:extLst>
              <a:ext uri="{FF2B5EF4-FFF2-40B4-BE49-F238E27FC236}">
                <a16:creationId xmlns:a16="http://schemas.microsoft.com/office/drawing/2014/main" id="{2C8599A5-26D3-43E5-8B67-BB7F43ABA2E7}"/>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5"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pic>
        <p:nvPicPr>
          <p:cNvPr id="32" name="Picture 31">
            <a:extLst>
              <a:ext uri="{FF2B5EF4-FFF2-40B4-BE49-F238E27FC236}">
                <a16:creationId xmlns:a16="http://schemas.microsoft.com/office/drawing/2014/main" id="{0C28A96B-8F62-4F17-BAD6-3F9526EA06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3567963"/>
            <a:ext cx="7966483" cy="4496004"/>
          </a:xfrm>
          <a:prstGeom prst="roundRect">
            <a:avLst>
              <a:gd name="adj" fmla="val 8594"/>
            </a:avLst>
          </a:prstGeom>
          <a:solidFill>
            <a:srgbClr val="FFFFFF">
              <a:shade val="85000"/>
            </a:srgbClr>
          </a:solidFill>
          <a:ln>
            <a:noFill/>
          </a:ln>
          <a:effectLst/>
        </p:spPr>
      </p:pic>
      <p:pic>
        <p:nvPicPr>
          <p:cNvPr id="33" name="Picture 32">
            <a:extLst>
              <a:ext uri="{FF2B5EF4-FFF2-40B4-BE49-F238E27FC236}">
                <a16:creationId xmlns:a16="http://schemas.microsoft.com/office/drawing/2014/main" id="{12F980D3-89EA-409D-9BD6-8F9F54CFEA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0919" y="3574755"/>
            <a:ext cx="7959691" cy="448241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3465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36" name="TextBox 12">
            <a:extLst>
              <a:ext uri="{FF2B5EF4-FFF2-40B4-BE49-F238E27FC236}">
                <a16:creationId xmlns:a16="http://schemas.microsoft.com/office/drawing/2014/main" id="{14C28CC1-45DB-4316-90CB-05201002878F}"/>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2"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7" name="TextBox 13">
            <a:extLst>
              <a:ext uri="{FF2B5EF4-FFF2-40B4-BE49-F238E27FC236}">
                <a16:creationId xmlns:a16="http://schemas.microsoft.com/office/drawing/2014/main" id="{95097B71-8143-4F04-A2E6-D28E324E1B9D}"/>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8" name="TextBox 14">
            <a:extLst>
              <a:ext uri="{FF2B5EF4-FFF2-40B4-BE49-F238E27FC236}">
                <a16:creationId xmlns:a16="http://schemas.microsoft.com/office/drawing/2014/main" id="{89BB9B9E-8EBB-4978-AEA2-A6AD0FD1D74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4"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39" name="TextBox 15">
            <a:extLst>
              <a:ext uri="{FF2B5EF4-FFF2-40B4-BE49-F238E27FC236}">
                <a16:creationId xmlns:a16="http://schemas.microsoft.com/office/drawing/2014/main" id="{2C8599A5-26D3-43E5-8B67-BB7F43ABA2E7}"/>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5"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pic>
        <p:nvPicPr>
          <p:cNvPr id="32" name="Picture 31">
            <a:extLst>
              <a:ext uri="{FF2B5EF4-FFF2-40B4-BE49-F238E27FC236}">
                <a16:creationId xmlns:a16="http://schemas.microsoft.com/office/drawing/2014/main" id="{506E3A98-3DA6-46AC-8082-5C301A8EC7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5940" y="5618477"/>
            <a:ext cx="7137183" cy="4000227"/>
          </a:xfrm>
          <a:prstGeom prst="roundRect">
            <a:avLst>
              <a:gd name="adj" fmla="val 8594"/>
            </a:avLst>
          </a:prstGeom>
          <a:solidFill>
            <a:srgbClr val="FFFFFF">
              <a:shade val="85000"/>
            </a:srgbClr>
          </a:solidFill>
          <a:ln>
            <a:noFill/>
          </a:ln>
          <a:effectLst/>
        </p:spPr>
      </p:pic>
      <p:pic>
        <p:nvPicPr>
          <p:cNvPr id="33" name="Picture 32">
            <a:extLst>
              <a:ext uri="{FF2B5EF4-FFF2-40B4-BE49-F238E27FC236}">
                <a16:creationId xmlns:a16="http://schemas.microsoft.com/office/drawing/2014/main" id="{A4803A8C-9BE3-4B61-9D56-135D6BA9A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8096" y="5612397"/>
            <a:ext cx="7131104" cy="4012386"/>
          </a:xfrm>
          <a:prstGeom prst="roundRect">
            <a:avLst>
              <a:gd name="adj" fmla="val 8594"/>
            </a:avLst>
          </a:prstGeom>
          <a:solidFill>
            <a:srgbClr val="FFFFFF">
              <a:shade val="85000"/>
            </a:srgbClr>
          </a:solidFill>
          <a:ln>
            <a:noFill/>
          </a:ln>
          <a:effectLst/>
        </p:spPr>
      </p:pic>
      <p:pic>
        <p:nvPicPr>
          <p:cNvPr id="34" name="Picture 33">
            <a:extLst>
              <a:ext uri="{FF2B5EF4-FFF2-40B4-BE49-F238E27FC236}">
                <a16:creationId xmlns:a16="http://schemas.microsoft.com/office/drawing/2014/main" id="{39F1D8C4-11FE-4134-8A5A-330185C565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5939" y="1422807"/>
            <a:ext cx="7137184" cy="4012386"/>
          </a:xfrm>
          <a:prstGeom prst="roundRect">
            <a:avLst>
              <a:gd name="adj" fmla="val 8594"/>
            </a:avLst>
          </a:prstGeom>
          <a:solidFill>
            <a:srgbClr val="FFFFFF">
              <a:shade val="85000"/>
            </a:srgbClr>
          </a:solidFill>
          <a:ln>
            <a:noFill/>
          </a:ln>
          <a:effectLst/>
        </p:spPr>
      </p:pic>
      <p:pic>
        <p:nvPicPr>
          <p:cNvPr id="35" name="Picture 34">
            <a:extLst>
              <a:ext uri="{FF2B5EF4-FFF2-40B4-BE49-F238E27FC236}">
                <a16:creationId xmlns:a16="http://schemas.microsoft.com/office/drawing/2014/main" id="{A6DCF6C3-BF13-4818-848B-BCDB2754B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15694" y="1422807"/>
            <a:ext cx="7118945" cy="400022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5510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2" name="TextBox 2"/>
          <p:cNvSpPr txBox="1"/>
          <p:nvPr/>
        </p:nvSpPr>
        <p:spPr>
          <a:xfrm>
            <a:off x="1318963" y="1844942"/>
            <a:ext cx="8909144" cy="1238250"/>
          </a:xfrm>
          <a:prstGeom prst="rect">
            <a:avLst/>
          </a:prstGeom>
        </p:spPr>
        <p:txBody>
          <a:bodyPr lIns="0" tIns="0" rIns="0" bIns="0" rtlCol="0" anchor="t">
            <a:spAutoFit/>
          </a:bodyPr>
          <a:lstStyle/>
          <a:p>
            <a:pPr>
              <a:lnSpc>
                <a:spcPts val="9600"/>
              </a:lnSpc>
            </a:pPr>
            <a:r>
              <a:rPr lang="en-US" sz="8000">
                <a:solidFill>
                  <a:srgbClr val="FFFFFF"/>
                </a:solidFill>
                <a:latin typeface="Inter Bold"/>
              </a:rPr>
              <a:t>Project Scope</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95799" y="8209115"/>
            <a:ext cx="1049185" cy="1049185"/>
          </a:xfrm>
          <a:prstGeom prst="rect">
            <a:avLst/>
          </a:prstGeom>
        </p:spPr>
      </p:pic>
      <p:sp>
        <p:nvSpPr>
          <p:cNvPr id="8" name="TextBox 8"/>
          <p:cNvSpPr txBox="1"/>
          <p:nvPr/>
        </p:nvSpPr>
        <p:spPr>
          <a:xfrm>
            <a:off x="1775017" y="4057650"/>
            <a:ext cx="7997036" cy="2171700"/>
          </a:xfrm>
          <a:prstGeom prst="rect">
            <a:avLst/>
          </a:prstGeom>
        </p:spPr>
        <p:txBody>
          <a:bodyPr lIns="0" tIns="0" rIns="0" bIns="0" rtlCol="0" anchor="t">
            <a:spAutoFit/>
          </a:bodyPr>
          <a:lstStyle/>
          <a:p>
            <a:pPr algn="just">
              <a:lnSpc>
                <a:spcPts val="2879"/>
              </a:lnSpc>
            </a:pPr>
            <a:r>
              <a:rPr lang="en-US" sz="2400">
                <a:solidFill>
                  <a:srgbClr val="FFFFFF"/>
                </a:solidFill>
                <a:latin typeface="Inter"/>
              </a:rPr>
              <a:t>Provide a fully functioning job portal website that can,</a:t>
            </a:r>
          </a:p>
          <a:p>
            <a:pPr marL="518160" lvl="1" indent="-259080" algn="just">
              <a:lnSpc>
                <a:spcPts val="2879"/>
              </a:lnSpc>
              <a:buFont typeface="Arial"/>
              <a:buChar char="•"/>
            </a:pPr>
            <a:r>
              <a:rPr lang="en-US" sz="2400">
                <a:solidFill>
                  <a:srgbClr val="FFFFFF"/>
                </a:solidFill>
                <a:latin typeface="Inter"/>
              </a:rPr>
              <a:t>Filter job applicants according to their skill set.</a:t>
            </a:r>
          </a:p>
          <a:p>
            <a:pPr marL="518160" lvl="1" indent="-259080" algn="just">
              <a:lnSpc>
                <a:spcPts val="2879"/>
              </a:lnSpc>
              <a:buFont typeface="Arial"/>
              <a:buChar char="•"/>
            </a:pPr>
            <a:r>
              <a:rPr lang="en-US" sz="2400">
                <a:solidFill>
                  <a:srgbClr val="FFFFFF"/>
                </a:solidFill>
                <a:latin typeface="Inter"/>
              </a:rPr>
              <a:t>Maintain job seeker and employer records.</a:t>
            </a:r>
          </a:p>
          <a:p>
            <a:pPr marL="518160" lvl="1" indent="-259080" algn="just">
              <a:lnSpc>
                <a:spcPts val="2879"/>
              </a:lnSpc>
              <a:buFont typeface="Arial"/>
              <a:buChar char="•"/>
            </a:pPr>
            <a:r>
              <a:rPr lang="en-US" sz="2400">
                <a:solidFill>
                  <a:srgbClr val="FFFFFF"/>
                </a:solidFill>
                <a:latin typeface="Inter"/>
              </a:rPr>
              <a:t>Alert or contact job seekers if job recruiters decided to choose for interviews.</a:t>
            </a:r>
          </a:p>
          <a:p>
            <a:pPr algn="just">
              <a:lnSpc>
                <a:spcPts val="2879"/>
              </a:lnSpc>
            </a:pPr>
            <a:endParaRPr lang="en-US" sz="2400">
              <a:solidFill>
                <a:srgbClr val="FFFFFF"/>
              </a:solidFill>
              <a:latin typeface="Inter"/>
            </a:endParaRPr>
          </a:p>
        </p:txBody>
      </p:sp>
      <p:sp>
        <p:nvSpPr>
          <p:cNvPr id="9" name="TextBox 9"/>
          <p:cNvSpPr txBox="1"/>
          <p:nvPr/>
        </p:nvSpPr>
        <p:spPr>
          <a:xfrm>
            <a:off x="1028700" y="3302267"/>
            <a:ext cx="6010736"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Project Deliverables</a:t>
            </a:r>
          </a:p>
        </p:txBody>
      </p:sp>
      <p:sp>
        <p:nvSpPr>
          <p:cNvPr id="10" name="TextBox 10"/>
          <p:cNvSpPr txBox="1"/>
          <p:nvPr/>
        </p:nvSpPr>
        <p:spPr>
          <a:xfrm>
            <a:off x="1526290" y="6950342"/>
            <a:ext cx="8956120" cy="253365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FFFFFF"/>
                </a:solidFill>
                <a:latin typeface="Inter"/>
              </a:rPr>
              <a:t>Assume there are enough funds for the project.</a:t>
            </a:r>
          </a:p>
          <a:p>
            <a:pPr marL="518160" lvl="1" indent="-259080" algn="just">
              <a:lnSpc>
                <a:spcPts val="2879"/>
              </a:lnSpc>
              <a:buFont typeface="Arial"/>
              <a:buChar char="•"/>
            </a:pPr>
            <a:r>
              <a:rPr lang="en-US" sz="2400">
                <a:solidFill>
                  <a:srgbClr val="FFFFFF"/>
                </a:solidFill>
                <a:latin typeface="Inter"/>
              </a:rPr>
              <a:t>Assume job applicants will go to our website and upload their resumes.</a:t>
            </a:r>
          </a:p>
          <a:p>
            <a:pPr marL="518160" lvl="1" indent="-259080" algn="just">
              <a:lnSpc>
                <a:spcPts val="2879"/>
              </a:lnSpc>
              <a:buFont typeface="Arial"/>
              <a:buChar char="•"/>
            </a:pPr>
            <a:r>
              <a:rPr lang="en-US" sz="2400">
                <a:solidFill>
                  <a:srgbClr val="FFFFFF"/>
                </a:solidFill>
                <a:latin typeface="Inter"/>
              </a:rPr>
              <a:t>Assume job recruiters use our website to find suitable applicants.</a:t>
            </a:r>
          </a:p>
          <a:p>
            <a:pPr marL="518160" lvl="1" indent="-259080" algn="just">
              <a:lnSpc>
                <a:spcPts val="2879"/>
              </a:lnSpc>
              <a:buFont typeface="Arial"/>
              <a:buChar char="•"/>
            </a:pPr>
            <a:r>
              <a:rPr lang="en-US" sz="2400">
                <a:solidFill>
                  <a:srgbClr val="FFFFFF"/>
                </a:solidFill>
                <a:latin typeface="Inter"/>
              </a:rPr>
              <a:t>Assume the project will fully meet the business’s needs.</a:t>
            </a:r>
          </a:p>
          <a:p>
            <a:pPr marL="518160" lvl="1" indent="-259080" algn="just">
              <a:lnSpc>
                <a:spcPts val="2879"/>
              </a:lnSpc>
              <a:buFont typeface="Arial"/>
              <a:buChar char="•"/>
            </a:pPr>
            <a:r>
              <a:rPr lang="en-US" sz="2400">
                <a:solidFill>
                  <a:srgbClr val="FFFFFF"/>
                </a:solidFill>
                <a:latin typeface="Inter"/>
              </a:rPr>
              <a:t>Assume this project will reach the global market</a:t>
            </a:r>
          </a:p>
        </p:txBody>
      </p:sp>
      <p:sp>
        <p:nvSpPr>
          <p:cNvPr id="11" name="TextBox 11"/>
          <p:cNvSpPr txBox="1"/>
          <p:nvPr/>
        </p:nvSpPr>
        <p:spPr>
          <a:xfrm>
            <a:off x="1085976" y="6219825"/>
            <a:ext cx="6010736"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Assumptions</a:t>
            </a:r>
          </a:p>
        </p:txBody>
      </p:sp>
      <p:sp>
        <p:nvSpPr>
          <p:cNvPr id="12" name="TextBox 12"/>
          <p:cNvSpPr txBox="1"/>
          <p:nvPr/>
        </p:nvSpPr>
        <p:spPr>
          <a:xfrm>
            <a:off x="11076983" y="4045217"/>
            <a:ext cx="5031139" cy="2895600"/>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FFFFFF"/>
                </a:solidFill>
                <a:latin typeface="Inter"/>
              </a:rPr>
              <a:t>Privacy issues.</a:t>
            </a:r>
          </a:p>
          <a:p>
            <a:pPr marL="518160" lvl="1" indent="-259080" algn="just">
              <a:lnSpc>
                <a:spcPts val="2879"/>
              </a:lnSpc>
              <a:buFont typeface="Arial"/>
              <a:buChar char="•"/>
            </a:pPr>
            <a:r>
              <a:rPr lang="en-US" sz="2400">
                <a:solidFill>
                  <a:srgbClr val="FFFFFF"/>
                </a:solidFill>
                <a:latin typeface="Inter"/>
              </a:rPr>
              <a:t>Lack to meet the job recruiter’s requirements.</a:t>
            </a:r>
          </a:p>
          <a:p>
            <a:pPr marL="518160" lvl="1" indent="-259080" algn="just">
              <a:lnSpc>
                <a:spcPts val="2879"/>
              </a:lnSpc>
              <a:buFont typeface="Arial"/>
              <a:buChar char="•"/>
            </a:pPr>
            <a:r>
              <a:rPr lang="en-US" sz="2400">
                <a:solidFill>
                  <a:srgbClr val="FFFFFF"/>
                </a:solidFill>
                <a:latin typeface="Inter"/>
              </a:rPr>
              <a:t>Currently focused on the IT Industry only.</a:t>
            </a:r>
          </a:p>
          <a:p>
            <a:pPr marL="518160" lvl="1" indent="-259080" algn="just">
              <a:lnSpc>
                <a:spcPts val="2879"/>
              </a:lnSpc>
              <a:buFont typeface="Arial"/>
              <a:buChar char="•"/>
            </a:pPr>
            <a:r>
              <a:rPr lang="en-US" sz="2400">
                <a:solidFill>
                  <a:srgbClr val="FFFFFF"/>
                </a:solidFill>
                <a:latin typeface="Inter"/>
              </a:rPr>
              <a:t>All team members have only basic ideas about web and cloud development.</a:t>
            </a:r>
          </a:p>
        </p:txBody>
      </p:sp>
      <p:sp>
        <p:nvSpPr>
          <p:cNvPr id="13" name="TextBox 13"/>
          <p:cNvSpPr txBox="1"/>
          <p:nvPr/>
        </p:nvSpPr>
        <p:spPr>
          <a:xfrm>
            <a:off x="10587185" y="3302267"/>
            <a:ext cx="6010736"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Risks and issues</a:t>
            </a:r>
          </a:p>
        </p:txBody>
      </p:sp>
      <p:grpSp>
        <p:nvGrpSpPr>
          <p:cNvPr id="14" name="Group 14"/>
          <p:cNvGrpSpPr>
            <a:grpSpLocks noChangeAspect="1"/>
          </p:cNvGrpSpPr>
          <p:nvPr/>
        </p:nvGrpSpPr>
        <p:grpSpPr>
          <a:xfrm rot="-10800000">
            <a:off x="1332485" y="-660133"/>
            <a:ext cx="2057400" cy="2057400"/>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sp>
        <p:nvSpPr>
          <p:cNvPr id="20" name="TextBox 12">
            <a:extLst>
              <a:ext uri="{FF2B5EF4-FFF2-40B4-BE49-F238E27FC236}">
                <a16:creationId xmlns:a16="http://schemas.microsoft.com/office/drawing/2014/main" id="{121CB2F9-2497-4EE5-8252-A1DDC0438D21}"/>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4"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1" name="TextBox 13">
            <a:extLst>
              <a:ext uri="{FF2B5EF4-FFF2-40B4-BE49-F238E27FC236}">
                <a16:creationId xmlns:a16="http://schemas.microsoft.com/office/drawing/2014/main" id="{2B435DC9-9112-409F-B5E0-F4FDD944788D}"/>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5"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2" name="TextBox 14">
            <a:extLst>
              <a:ext uri="{FF2B5EF4-FFF2-40B4-BE49-F238E27FC236}">
                <a16:creationId xmlns:a16="http://schemas.microsoft.com/office/drawing/2014/main" id="{F3AA9A51-48D5-4C7E-9B3E-523ADE037608}"/>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3" name="TextBox 15">
            <a:extLst>
              <a:ext uri="{FF2B5EF4-FFF2-40B4-BE49-F238E27FC236}">
                <a16:creationId xmlns:a16="http://schemas.microsoft.com/office/drawing/2014/main" id="{4B567B68-E402-4165-A010-B55444B62108}"/>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2" name="TextBox 2"/>
          <p:cNvSpPr txBox="1"/>
          <p:nvPr/>
        </p:nvSpPr>
        <p:spPr>
          <a:xfrm>
            <a:off x="1312992" y="2046814"/>
            <a:ext cx="8100632" cy="1387474"/>
          </a:xfrm>
          <a:prstGeom prst="rect">
            <a:avLst/>
          </a:prstGeom>
        </p:spPr>
        <p:txBody>
          <a:bodyPr lIns="0" tIns="0" rIns="0" bIns="0" rtlCol="0" anchor="t">
            <a:spAutoFit/>
          </a:bodyPr>
          <a:lstStyle/>
          <a:p>
            <a:pPr>
              <a:lnSpc>
                <a:spcPts val="11200"/>
              </a:lnSpc>
            </a:pPr>
            <a:r>
              <a:rPr lang="en-US" sz="8000">
                <a:solidFill>
                  <a:srgbClr val="FFFFFF"/>
                </a:solidFill>
                <a:latin typeface="Inter Bold"/>
              </a:rPr>
              <a:t>Project Team</a:t>
            </a:r>
          </a:p>
        </p:txBody>
      </p:sp>
      <p:grpSp>
        <p:nvGrpSpPr>
          <p:cNvPr id="3" name="Group 3"/>
          <p:cNvGrpSpPr>
            <a:grpSpLocks noChangeAspect="1"/>
          </p:cNvGrpSpPr>
          <p:nvPr/>
        </p:nvGrpSpPr>
        <p:grpSpPr>
          <a:xfrm>
            <a:off x="5834539" y="-1480406"/>
            <a:ext cx="2788971" cy="2788971"/>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grpSp>
        <p:nvGrpSpPr>
          <p:cNvPr id="8" name="Group 8"/>
          <p:cNvGrpSpPr/>
          <p:nvPr/>
        </p:nvGrpSpPr>
        <p:grpSpPr>
          <a:xfrm>
            <a:off x="10017995" y="4520669"/>
            <a:ext cx="4141264" cy="4148294"/>
            <a:chOff x="0" y="0"/>
            <a:chExt cx="5521685" cy="5531058"/>
          </a:xfrm>
        </p:grpSpPr>
        <p:pic>
          <p:nvPicPr>
            <p:cNvPr id="9" name="Picture 9"/>
            <p:cNvPicPr>
              <a:picLocks noChangeAspect="1"/>
            </p:cNvPicPr>
            <p:nvPr/>
          </p:nvPicPr>
          <p:blipFill>
            <a:blip r:embed="rId2"/>
            <a:srcRect l="16743" r="16743"/>
            <a:stretch>
              <a:fillRect/>
            </a:stretch>
          </p:blipFill>
          <p:spPr>
            <a:xfrm>
              <a:off x="0" y="0"/>
              <a:ext cx="5521685" cy="5531058"/>
            </a:xfrm>
            <a:prstGeom prst="rect">
              <a:avLst/>
            </a:prstGeom>
          </p:spPr>
        </p:pic>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177202" y="-404714"/>
            <a:ext cx="4925383" cy="4925383"/>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4177202" y="4520669"/>
            <a:ext cx="4148294" cy="4148294"/>
          </a:xfrm>
          <a:prstGeom prst="rect">
            <a:avLst/>
          </a:prstGeom>
        </p:spPr>
      </p:pic>
      <p:sp>
        <p:nvSpPr>
          <p:cNvPr id="13" name="TextBox 13"/>
          <p:cNvSpPr txBox="1"/>
          <p:nvPr/>
        </p:nvSpPr>
        <p:spPr>
          <a:xfrm>
            <a:off x="1312992" y="3768509"/>
            <a:ext cx="6184736" cy="4269867"/>
          </a:xfrm>
          <a:prstGeom prst="rect">
            <a:avLst/>
          </a:prstGeom>
        </p:spPr>
        <p:txBody>
          <a:bodyPr lIns="0" tIns="0" rIns="0" bIns="0" rtlCol="0" anchor="t">
            <a:spAutoFit/>
          </a:bodyPr>
          <a:lstStyle/>
          <a:p>
            <a:pPr>
              <a:lnSpc>
                <a:spcPts val="3383"/>
              </a:lnSpc>
            </a:pPr>
            <a:r>
              <a:rPr lang="en-US" sz="2400">
                <a:solidFill>
                  <a:srgbClr val="FFFFFF"/>
                </a:solidFill>
                <a:latin typeface="Inter"/>
              </a:rPr>
              <a:t>A.T.Satharasinghe</a:t>
            </a:r>
          </a:p>
          <a:p>
            <a:pPr>
              <a:lnSpc>
                <a:spcPts val="3383"/>
              </a:lnSpc>
            </a:pPr>
            <a:r>
              <a:rPr lang="en-US" sz="2400">
                <a:solidFill>
                  <a:srgbClr val="FFFFFF"/>
                </a:solidFill>
                <a:latin typeface="Inter"/>
              </a:rPr>
              <a:t>M.K. Damindu Pahasara</a:t>
            </a:r>
          </a:p>
          <a:p>
            <a:pPr>
              <a:lnSpc>
                <a:spcPts val="3383"/>
              </a:lnSpc>
            </a:pPr>
            <a:r>
              <a:rPr lang="en-US" sz="2400">
                <a:solidFill>
                  <a:srgbClr val="FFFFFF"/>
                </a:solidFill>
                <a:latin typeface="Inter"/>
              </a:rPr>
              <a:t>A.S. Bandarathilaka</a:t>
            </a:r>
          </a:p>
          <a:p>
            <a:pPr>
              <a:lnSpc>
                <a:spcPts val="3383"/>
              </a:lnSpc>
            </a:pPr>
            <a:r>
              <a:rPr lang="en-US" sz="2400">
                <a:solidFill>
                  <a:srgbClr val="FFFFFF"/>
                </a:solidFill>
                <a:latin typeface="Inter"/>
              </a:rPr>
              <a:t>S.B.M.P. Adithya Srinarayana</a:t>
            </a:r>
          </a:p>
          <a:p>
            <a:pPr>
              <a:lnSpc>
                <a:spcPts val="3383"/>
              </a:lnSpc>
            </a:pPr>
            <a:r>
              <a:rPr lang="en-US" sz="2400">
                <a:solidFill>
                  <a:srgbClr val="FFFFFF"/>
                </a:solidFill>
                <a:latin typeface="Inter"/>
              </a:rPr>
              <a:t>D.M. Pavithra Nirmana</a:t>
            </a:r>
          </a:p>
          <a:p>
            <a:pPr>
              <a:lnSpc>
                <a:spcPts val="3383"/>
              </a:lnSpc>
            </a:pPr>
            <a:r>
              <a:rPr lang="en-US" sz="2400">
                <a:solidFill>
                  <a:srgbClr val="FFFFFF"/>
                </a:solidFill>
                <a:latin typeface="Inter"/>
              </a:rPr>
              <a:t>D.S.V. Danthanarayana</a:t>
            </a:r>
          </a:p>
          <a:p>
            <a:pPr>
              <a:lnSpc>
                <a:spcPts val="3383"/>
              </a:lnSpc>
            </a:pPr>
            <a:r>
              <a:rPr lang="en-US" sz="2400">
                <a:solidFill>
                  <a:srgbClr val="FFFFFF"/>
                </a:solidFill>
                <a:latin typeface="Inter"/>
              </a:rPr>
              <a:t>B.B. Gunarathna</a:t>
            </a:r>
          </a:p>
          <a:p>
            <a:pPr>
              <a:lnSpc>
                <a:spcPts val="3383"/>
              </a:lnSpc>
            </a:pPr>
            <a:r>
              <a:rPr lang="en-US" sz="2400">
                <a:solidFill>
                  <a:srgbClr val="FFFFFF"/>
                </a:solidFill>
                <a:latin typeface="Inter"/>
              </a:rPr>
              <a:t>D.M.K.G.Buwaneka Madushan Amarakoon</a:t>
            </a:r>
          </a:p>
          <a:p>
            <a:pPr>
              <a:lnSpc>
                <a:spcPts val="3383"/>
              </a:lnSpc>
            </a:pPr>
            <a:r>
              <a:rPr lang="en-US" sz="2400">
                <a:solidFill>
                  <a:srgbClr val="FFFFFF"/>
                </a:solidFill>
                <a:latin typeface="Inter"/>
              </a:rPr>
              <a:t>A.M.K.B.Nipun Aththanayake</a:t>
            </a:r>
          </a:p>
          <a:p>
            <a:pPr>
              <a:lnSpc>
                <a:spcPts val="3383"/>
              </a:lnSpc>
            </a:pPr>
            <a:r>
              <a:rPr lang="en-US" sz="2400">
                <a:solidFill>
                  <a:srgbClr val="FFFFFF"/>
                </a:solidFill>
                <a:latin typeface="Inter"/>
              </a:rPr>
              <a:t>S.A.N.S.Wijayananda</a:t>
            </a:r>
          </a:p>
        </p:txBody>
      </p:sp>
      <p:sp>
        <p:nvSpPr>
          <p:cNvPr id="14" name="TextBox 14"/>
          <p:cNvSpPr txBox="1"/>
          <p:nvPr/>
        </p:nvSpPr>
        <p:spPr>
          <a:xfrm>
            <a:off x="7497728" y="3768509"/>
            <a:ext cx="1564047" cy="4698492"/>
          </a:xfrm>
          <a:prstGeom prst="rect">
            <a:avLst/>
          </a:prstGeom>
        </p:spPr>
        <p:txBody>
          <a:bodyPr lIns="0" tIns="0" rIns="0" bIns="0" rtlCol="0" anchor="t">
            <a:spAutoFit/>
          </a:bodyPr>
          <a:lstStyle/>
          <a:p>
            <a:pPr>
              <a:lnSpc>
                <a:spcPts val="3383"/>
              </a:lnSpc>
            </a:pPr>
            <a:r>
              <a:rPr lang="en-US" sz="2400">
                <a:solidFill>
                  <a:srgbClr val="FFFFFF"/>
                </a:solidFill>
                <a:latin typeface="Inter"/>
              </a:rPr>
              <a:t>(AA1929)</a:t>
            </a:r>
          </a:p>
          <a:p>
            <a:pPr>
              <a:lnSpc>
                <a:spcPts val="3383"/>
              </a:lnSpc>
            </a:pPr>
            <a:r>
              <a:rPr lang="en-US" sz="2400">
                <a:solidFill>
                  <a:srgbClr val="FFFFFF"/>
                </a:solidFill>
                <a:latin typeface="Inter"/>
              </a:rPr>
              <a:t>(AA1680)</a:t>
            </a:r>
          </a:p>
          <a:p>
            <a:pPr>
              <a:lnSpc>
                <a:spcPts val="3383"/>
              </a:lnSpc>
            </a:pPr>
            <a:r>
              <a:rPr lang="en-US" sz="2400">
                <a:solidFill>
                  <a:srgbClr val="FFFFFF"/>
                </a:solidFill>
                <a:latin typeface="Inter"/>
              </a:rPr>
              <a:t>(AA1706)</a:t>
            </a:r>
          </a:p>
          <a:p>
            <a:pPr>
              <a:lnSpc>
                <a:spcPts val="3383"/>
              </a:lnSpc>
            </a:pPr>
            <a:r>
              <a:rPr lang="en-US" sz="2400">
                <a:solidFill>
                  <a:srgbClr val="FFFFFF"/>
                </a:solidFill>
                <a:latin typeface="Inter"/>
              </a:rPr>
              <a:t>(AA1853)</a:t>
            </a:r>
          </a:p>
          <a:p>
            <a:pPr>
              <a:lnSpc>
                <a:spcPts val="3383"/>
              </a:lnSpc>
            </a:pPr>
            <a:r>
              <a:rPr lang="en-US" sz="2400">
                <a:solidFill>
                  <a:srgbClr val="FFFFFF"/>
                </a:solidFill>
                <a:latin typeface="Inter"/>
              </a:rPr>
              <a:t>(AA1800)</a:t>
            </a:r>
          </a:p>
          <a:p>
            <a:pPr>
              <a:lnSpc>
                <a:spcPts val="3383"/>
              </a:lnSpc>
            </a:pPr>
            <a:r>
              <a:rPr lang="en-US" sz="2400">
                <a:solidFill>
                  <a:srgbClr val="FFFFFF"/>
                </a:solidFill>
                <a:latin typeface="Inter"/>
              </a:rPr>
              <a:t>(AA1667)</a:t>
            </a:r>
          </a:p>
          <a:p>
            <a:pPr>
              <a:lnSpc>
                <a:spcPts val="3383"/>
              </a:lnSpc>
            </a:pPr>
            <a:r>
              <a:rPr lang="en-US" sz="2400">
                <a:solidFill>
                  <a:srgbClr val="FFFFFF"/>
                </a:solidFill>
                <a:latin typeface="Inter"/>
              </a:rPr>
              <a:t>(AA1698)</a:t>
            </a:r>
          </a:p>
          <a:p>
            <a:pPr>
              <a:lnSpc>
                <a:spcPts val="3383"/>
              </a:lnSpc>
            </a:pPr>
            <a:r>
              <a:rPr lang="en-US" sz="2400">
                <a:solidFill>
                  <a:srgbClr val="FFFFFF"/>
                </a:solidFill>
                <a:latin typeface="Inter"/>
              </a:rPr>
              <a:t>(AA1817)</a:t>
            </a:r>
          </a:p>
          <a:p>
            <a:pPr>
              <a:lnSpc>
                <a:spcPts val="3383"/>
              </a:lnSpc>
            </a:pPr>
            <a:r>
              <a:rPr lang="en-US" sz="2400">
                <a:solidFill>
                  <a:srgbClr val="FFFFFF"/>
                </a:solidFill>
                <a:latin typeface="Inter"/>
              </a:rPr>
              <a:t>(AA2074)</a:t>
            </a:r>
          </a:p>
          <a:p>
            <a:pPr>
              <a:lnSpc>
                <a:spcPts val="3383"/>
              </a:lnSpc>
            </a:pPr>
            <a:r>
              <a:rPr lang="en-US" sz="2400">
                <a:solidFill>
                  <a:srgbClr val="FFFFFF"/>
                </a:solidFill>
                <a:latin typeface="Inter"/>
              </a:rPr>
              <a:t>(AA1831)</a:t>
            </a:r>
          </a:p>
          <a:p>
            <a:pPr>
              <a:lnSpc>
                <a:spcPts val="3383"/>
              </a:lnSpc>
            </a:pPr>
            <a:endParaRPr lang="en-US" sz="2400">
              <a:solidFill>
                <a:srgbClr val="FFFFFF"/>
              </a:solidFill>
              <a:latin typeface="Inter"/>
            </a:endParaRPr>
          </a:p>
        </p:txBody>
      </p:sp>
      <p:sp>
        <p:nvSpPr>
          <p:cNvPr id="19" name="TextBox 12">
            <a:extLst>
              <a:ext uri="{FF2B5EF4-FFF2-40B4-BE49-F238E27FC236}">
                <a16:creationId xmlns:a16="http://schemas.microsoft.com/office/drawing/2014/main" id="{9EB43432-FE18-4812-80CF-7BA77901F7A7}"/>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0" name="TextBox 13">
            <a:extLst>
              <a:ext uri="{FF2B5EF4-FFF2-40B4-BE49-F238E27FC236}">
                <a16:creationId xmlns:a16="http://schemas.microsoft.com/office/drawing/2014/main" id="{F9F96608-C01D-4E49-88E9-4EC502478502}"/>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1" name="TextBox 14">
            <a:extLst>
              <a:ext uri="{FF2B5EF4-FFF2-40B4-BE49-F238E27FC236}">
                <a16:creationId xmlns:a16="http://schemas.microsoft.com/office/drawing/2014/main" id="{31EAF5E1-3BD1-4E8E-A19F-E6B35AC412C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2" name="TextBox 15">
            <a:extLst>
              <a:ext uri="{FF2B5EF4-FFF2-40B4-BE49-F238E27FC236}">
                <a16:creationId xmlns:a16="http://schemas.microsoft.com/office/drawing/2014/main" id="{141FB7C2-4205-49ED-ABAB-D89C93BCE8A9}"/>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2" name="TextBox 2"/>
          <p:cNvSpPr txBox="1"/>
          <p:nvPr/>
        </p:nvSpPr>
        <p:spPr>
          <a:xfrm>
            <a:off x="7196061" y="2311511"/>
            <a:ext cx="13879952" cy="1238250"/>
          </a:xfrm>
          <a:prstGeom prst="rect">
            <a:avLst/>
          </a:prstGeom>
        </p:spPr>
        <p:txBody>
          <a:bodyPr lIns="0" tIns="0" rIns="0" bIns="0" rtlCol="0" anchor="t">
            <a:spAutoFit/>
          </a:bodyPr>
          <a:lstStyle/>
          <a:p>
            <a:pPr>
              <a:lnSpc>
                <a:spcPts val="9600"/>
              </a:lnSpc>
            </a:pPr>
            <a:r>
              <a:rPr lang="en-US" sz="8000">
                <a:solidFill>
                  <a:srgbClr val="FFFFFF"/>
                </a:solidFill>
                <a:latin typeface="Inter Bold"/>
              </a:rPr>
              <a:t>Skills Matrix</a:t>
            </a:r>
          </a:p>
        </p:txBody>
      </p:sp>
      <p:grpSp>
        <p:nvGrpSpPr>
          <p:cNvPr id="3" name="Group 3"/>
          <p:cNvGrpSpPr>
            <a:grpSpLocks noChangeAspect="1"/>
          </p:cNvGrpSpPr>
          <p:nvPr/>
        </p:nvGrpSpPr>
        <p:grpSpPr>
          <a:xfrm>
            <a:off x="15937846" y="-1871806"/>
            <a:ext cx="4443556" cy="4443556"/>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619" y="3543918"/>
            <a:ext cx="3144046" cy="3144046"/>
          </a:xfrm>
          <a:prstGeom prst="rect">
            <a:avLst/>
          </a:prstGeom>
        </p:spPr>
      </p:pic>
      <p:grpSp>
        <p:nvGrpSpPr>
          <p:cNvPr id="6" name="Group 6"/>
          <p:cNvGrpSpPr>
            <a:grpSpLocks noChangeAspect="1"/>
          </p:cNvGrpSpPr>
          <p:nvPr/>
        </p:nvGrpSpPr>
        <p:grpSpPr>
          <a:xfrm>
            <a:off x="3156665" y="3543918"/>
            <a:ext cx="3144046" cy="3144046"/>
            <a:chOff x="0" y="0"/>
            <a:chExt cx="6350000" cy="6350000"/>
          </a:xfrm>
        </p:grpSpPr>
        <p:sp>
          <p:nvSpPr>
            <p:cNvPr id="7" name="Freeform 7"/>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4"/>
              <a:stretch>
                <a:fillRect l="-25046" r="-25046"/>
              </a:stretch>
            </a:blipFill>
          </p:spPr>
        </p:sp>
      </p:grpSp>
      <p:grpSp>
        <p:nvGrpSpPr>
          <p:cNvPr id="8" name="Group 8"/>
          <p:cNvGrpSpPr/>
          <p:nvPr/>
        </p:nvGrpSpPr>
        <p:grpSpPr>
          <a:xfrm>
            <a:off x="3156665" y="-53907"/>
            <a:ext cx="3144046" cy="3597825"/>
            <a:chOff x="0" y="0"/>
            <a:chExt cx="1913890" cy="2190121"/>
          </a:xfrm>
        </p:grpSpPr>
        <p:sp>
          <p:nvSpPr>
            <p:cNvPr id="9" name="Freeform 9"/>
            <p:cNvSpPr/>
            <p:nvPr/>
          </p:nvSpPr>
          <p:spPr>
            <a:xfrm>
              <a:off x="0" y="0"/>
              <a:ext cx="1913890" cy="2190121"/>
            </a:xfrm>
            <a:custGeom>
              <a:avLst/>
              <a:gdLst/>
              <a:ahLst/>
              <a:cxnLst/>
              <a:rect l="l" t="t" r="r" b="b"/>
              <a:pathLst>
                <a:path w="1913890" h="2190121">
                  <a:moveTo>
                    <a:pt x="0" y="0"/>
                  </a:moveTo>
                  <a:lnTo>
                    <a:pt x="1913890" y="0"/>
                  </a:lnTo>
                  <a:lnTo>
                    <a:pt x="1913890" y="2190121"/>
                  </a:lnTo>
                  <a:lnTo>
                    <a:pt x="0" y="2190121"/>
                  </a:lnTo>
                  <a:close/>
                </a:path>
              </a:pathLst>
            </a:custGeom>
            <a:solidFill>
              <a:srgbClr val="FFDE59"/>
            </a:solidFill>
          </p:spPr>
        </p:sp>
      </p:grpSp>
      <p:pic>
        <p:nvPicPr>
          <p:cNvPr id="10" name="Picture 10"/>
          <p:cNvPicPr>
            <a:picLocks noChangeAspect="1"/>
          </p:cNvPicPr>
          <p:nvPr/>
        </p:nvPicPr>
        <p:blipFill>
          <a:blip r:embed="rId5"/>
          <a:srcRect/>
          <a:stretch>
            <a:fillRect/>
          </a:stretch>
        </p:blipFill>
        <p:spPr>
          <a:xfrm>
            <a:off x="6300711" y="2940161"/>
            <a:ext cx="11234549" cy="6974408"/>
          </a:xfrm>
          <a:prstGeom prst="rect">
            <a:avLst/>
          </a:prstGeom>
        </p:spPr>
      </p:pic>
      <p:sp>
        <p:nvSpPr>
          <p:cNvPr id="19" name="TextBox 12">
            <a:extLst>
              <a:ext uri="{FF2B5EF4-FFF2-40B4-BE49-F238E27FC236}">
                <a16:creationId xmlns:a16="http://schemas.microsoft.com/office/drawing/2014/main" id="{4FD17E76-653C-4BAB-B3E8-52226F28D5C9}"/>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0" name="TextBox 13">
            <a:extLst>
              <a:ext uri="{FF2B5EF4-FFF2-40B4-BE49-F238E27FC236}">
                <a16:creationId xmlns:a16="http://schemas.microsoft.com/office/drawing/2014/main" id="{E4D6ED96-6F2E-4841-A6D6-2BB90AD95129}"/>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1" name="TextBox 14">
            <a:extLst>
              <a:ext uri="{FF2B5EF4-FFF2-40B4-BE49-F238E27FC236}">
                <a16:creationId xmlns:a16="http://schemas.microsoft.com/office/drawing/2014/main" id="{2ACD7BCB-67C8-4AF1-8E0A-044C62180119}"/>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2" name="TextBox 15">
            <a:extLst>
              <a:ext uri="{FF2B5EF4-FFF2-40B4-BE49-F238E27FC236}">
                <a16:creationId xmlns:a16="http://schemas.microsoft.com/office/drawing/2014/main" id="{A6FC067B-F617-46C5-8C73-88643AF849F5}"/>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937846" y="-1871806"/>
            <a:ext cx="4443556" cy="4443556"/>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grpSp>
        <p:nvGrpSpPr>
          <p:cNvPr id="4" name="Group 4"/>
          <p:cNvGrpSpPr/>
          <p:nvPr/>
        </p:nvGrpSpPr>
        <p:grpSpPr>
          <a:xfrm>
            <a:off x="1327912" y="3238075"/>
            <a:ext cx="9298213" cy="6202238"/>
            <a:chOff x="0" y="0"/>
            <a:chExt cx="3796682" cy="2532521"/>
          </a:xfrm>
        </p:grpSpPr>
        <p:sp>
          <p:nvSpPr>
            <p:cNvPr id="5" name="Freeform 5"/>
            <p:cNvSpPr/>
            <p:nvPr/>
          </p:nvSpPr>
          <p:spPr>
            <a:xfrm>
              <a:off x="0" y="0"/>
              <a:ext cx="3796682" cy="2532521"/>
            </a:xfrm>
            <a:custGeom>
              <a:avLst/>
              <a:gdLst/>
              <a:ahLst/>
              <a:cxnLst/>
              <a:rect l="l" t="t" r="r" b="b"/>
              <a:pathLst>
                <a:path w="3796682" h="2532521">
                  <a:moveTo>
                    <a:pt x="42464" y="0"/>
                  </a:moveTo>
                  <a:lnTo>
                    <a:pt x="3754218" y="0"/>
                  </a:lnTo>
                  <a:cubicBezTo>
                    <a:pt x="3777670" y="0"/>
                    <a:pt x="3796682" y="19012"/>
                    <a:pt x="3796682" y="42464"/>
                  </a:cubicBezTo>
                  <a:lnTo>
                    <a:pt x="3796682" y="2490057"/>
                  </a:lnTo>
                  <a:cubicBezTo>
                    <a:pt x="3796682" y="2501319"/>
                    <a:pt x="3792208" y="2512120"/>
                    <a:pt x="3784245" y="2520084"/>
                  </a:cubicBezTo>
                  <a:cubicBezTo>
                    <a:pt x="3776281" y="2528047"/>
                    <a:pt x="3765480" y="2532521"/>
                    <a:pt x="3754218" y="2532521"/>
                  </a:cubicBezTo>
                  <a:lnTo>
                    <a:pt x="42464" y="2532521"/>
                  </a:lnTo>
                  <a:cubicBezTo>
                    <a:pt x="31202" y="2532521"/>
                    <a:pt x="20401" y="2528047"/>
                    <a:pt x="12437" y="2520084"/>
                  </a:cubicBezTo>
                  <a:cubicBezTo>
                    <a:pt x="4474" y="2512120"/>
                    <a:pt x="0" y="2501319"/>
                    <a:pt x="0" y="2490057"/>
                  </a:cubicBezTo>
                  <a:lnTo>
                    <a:pt x="0" y="42464"/>
                  </a:lnTo>
                  <a:cubicBezTo>
                    <a:pt x="0" y="31202"/>
                    <a:pt x="4474" y="20401"/>
                    <a:pt x="12437" y="12437"/>
                  </a:cubicBezTo>
                  <a:cubicBezTo>
                    <a:pt x="20401" y="4474"/>
                    <a:pt x="31202" y="0"/>
                    <a:pt x="42464" y="0"/>
                  </a:cubicBezTo>
                  <a:close/>
                </a:path>
              </a:pathLst>
            </a:custGeom>
            <a:solidFill>
              <a:srgbClr val="F6F9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aphicFrame>
        <p:nvGraphicFramePr>
          <p:cNvPr id="7" name="Table 7"/>
          <p:cNvGraphicFramePr>
            <a:graphicFrameLocks noGrp="1"/>
          </p:cNvGraphicFramePr>
          <p:nvPr/>
        </p:nvGraphicFramePr>
        <p:xfrm>
          <a:off x="3846373" y="4466420"/>
          <a:ext cx="5903685" cy="373795"/>
        </p:xfrm>
        <a:graphic>
          <a:graphicData uri="http://schemas.openxmlformats.org/drawingml/2006/table">
            <a:tbl>
              <a:tblPr/>
              <a:tblGrid>
                <a:gridCol w="1448447">
                  <a:extLst>
                    <a:ext uri="{9D8B030D-6E8A-4147-A177-3AD203B41FA5}">
                      <a16:colId xmlns:a16="http://schemas.microsoft.com/office/drawing/2014/main" val="20000"/>
                    </a:ext>
                  </a:extLst>
                </a:gridCol>
                <a:gridCol w="1494496">
                  <a:extLst>
                    <a:ext uri="{9D8B030D-6E8A-4147-A177-3AD203B41FA5}">
                      <a16:colId xmlns:a16="http://schemas.microsoft.com/office/drawing/2014/main" val="20001"/>
                    </a:ext>
                  </a:extLst>
                </a:gridCol>
                <a:gridCol w="1530865">
                  <a:extLst>
                    <a:ext uri="{9D8B030D-6E8A-4147-A177-3AD203B41FA5}">
                      <a16:colId xmlns:a16="http://schemas.microsoft.com/office/drawing/2014/main" val="20002"/>
                    </a:ext>
                  </a:extLst>
                </a:gridCol>
                <a:gridCol w="1429877">
                  <a:extLst>
                    <a:ext uri="{9D8B030D-6E8A-4147-A177-3AD203B41FA5}">
                      <a16:colId xmlns:a16="http://schemas.microsoft.com/office/drawing/2014/main" val="20003"/>
                    </a:ext>
                  </a:extLst>
                </a:gridCol>
              </a:tblGrid>
              <a:tr h="373795">
                <a:tc>
                  <a:txBody>
                    <a:bodyPr/>
                    <a:lstStyle/>
                    <a:p>
                      <a:pPr algn="l">
                        <a:defRPr/>
                      </a:pPr>
                      <a:r>
                        <a:rPr lang="en-US" sz="981">
                          <a:solidFill>
                            <a:srgbClr val="000000"/>
                          </a:solidFill>
                          <a:latin typeface="Inter Bold"/>
                        </a:rPr>
                        <a:t>OCTOBER</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tc>
                  <a:txBody>
                    <a:bodyPr/>
                    <a:lstStyle/>
                    <a:p>
                      <a:pPr algn="l">
                        <a:defRPr/>
                      </a:pPr>
                      <a:r>
                        <a:rPr lang="en-US" sz="981">
                          <a:solidFill>
                            <a:srgbClr val="000000"/>
                          </a:solidFill>
                          <a:latin typeface="Inter Bold"/>
                        </a:rPr>
                        <a:t>NOVEMBER</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tc>
                  <a:txBody>
                    <a:bodyPr/>
                    <a:lstStyle/>
                    <a:p>
                      <a:pPr algn="l">
                        <a:defRPr/>
                      </a:pPr>
                      <a:r>
                        <a:rPr lang="en-US" sz="981">
                          <a:solidFill>
                            <a:srgbClr val="000000"/>
                          </a:solidFill>
                          <a:latin typeface="Inter Bold"/>
                        </a:rPr>
                        <a:t>DECEMBER</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tc>
                  <a:txBody>
                    <a:bodyPr/>
                    <a:lstStyle/>
                    <a:p>
                      <a:pPr algn="l">
                        <a:defRPr/>
                      </a:pPr>
                      <a:r>
                        <a:rPr lang="en-US" sz="981">
                          <a:solidFill>
                            <a:srgbClr val="000000"/>
                          </a:solidFill>
                          <a:latin typeface="Inter Bold"/>
                        </a:rPr>
                        <a:t>JANUARY</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nvGraphicFramePr>
        <p:xfrm>
          <a:off x="2102259" y="4466420"/>
          <a:ext cx="1662402" cy="4556507"/>
        </p:xfrm>
        <a:graphic>
          <a:graphicData uri="http://schemas.openxmlformats.org/drawingml/2006/table">
            <a:tbl>
              <a:tblPr/>
              <a:tblGrid>
                <a:gridCol w="1662402">
                  <a:extLst>
                    <a:ext uri="{9D8B030D-6E8A-4147-A177-3AD203B41FA5}">
                      <a16:colId xmlns:a16="http://schemas.microsoft.com/office/drawing/2014/main" val="20000"/>
                    </a:ext>
                  </a:extLst>
                </a:gridCol>
              </a:tblGrid>
              <a:tr h="521258">
                <a:tc>
                  <a:txBody>
                    <a:bodyPr/>
                    <a:lstStyle/>
                    <a:p>
                      <a:pPr algn="l">
                        <a:defRPr/>
                      </a:pPr>
                      <a:r>
                        <a:rPr lang="en-US" sz="981">
                          <a:solidFill>
                            <a:srgbClr val="000000"/>
                          </a:solidFill>
                          <a:latin typeface="Inter Bold"/>
                        </a:rPr>
                        <a:t>TASKS</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0"/>
                  </a:ext>
                </a:extLst>
              </a:tr>
              <a:tr h="473342">
                <a:tc>
                  <a:txBody>
                    <a:bodyPr/>
                    <a:lstStyle/>
                    <a:p>
                      <a:pPr algn="l">
                        <a:defRPr/>
                      </a:pPr>
                      <a:r>
                        <a:rPr lang="en-US" sz="981">
                          <a:solidFill>
                            <a:srgbClr val="000000"/>
                          </a:solidFill>
                          <a:latin typeface="Inter Bold"/>
                        </a:rPr>
                        <a:t>RESEARCH</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1"/>
                  </a:ext>
                </a:extLst>
              </a:tr>
              <a:tr h="451099">
                <a:tc>
                  <a:txBody>
                    <a:bodyPr/>
                    <a:lstStyle/>
                    <a:p>
                      <a:pPr algn="l">
                        <a:defRPr/>
                      </a:pPr>
                      <a:r>
                        <a:rPr lang="en-US" sz="981">
                          <a:solidFill>
                            <a:srgbClr val="000000"/>
                          </a:solidFill>
                          <a:latin typeface="Inter Bold"/>
                        </a:rPr>
                        <a:t>BASIC UI/UX DESIGNING</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2"/>
                  </a:ext>
                </a:extLst>
              </a:tr>
              <a:tr h="518468">
                <a:tc>
                  <a:txBody>
                    <a:bodyPr/>
                    <a:lstStyle/>
                    <a:p>
                      <a:pPr algn="l">
                        <a:defRPr/>
                      </a:pPr>
                      <a:r>
                        <a:rPr lang="en-US" sz="981">
                          <a:solidFill>
                            <a:srgbClr val="000000"/>
                          </a:solidFill>
                          <a:latin typeface="Inter Bold"/>
                        </a:rPr>
                        <a:t>WEB DEVELOPMENT – STAGE I</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3"/>
                  </a:ext>
                </a:extLst>
              </a:tr>
              <a:tr h="518468">
                <a:tc>
                  <a:txBody>
                    <a:bodyPr/>
                    <a:lstStyle/>
                    <a:p>
                      <a:pPr algn="l">
                        <a:defRPr/>
                      </a:pPr>
                      <a:r>
                        <a:rPr lang="en-US" sz="981">
                          <a:solidFill>
                            <a:srgbClr val="000000"/>
                          </a:solidFill>
                          <a:latin typeface="Inter Bold"/>
                        </a:rPr>
                        <a:t>WEB DEVELOPMENT – STAGE II</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4"/>
                  </a:ext>
                </a:extLst>
              </a:tr>
              <a:tr h="518468">
                <a:tc>
                  <a:txBody>
                    <a:bodyPr/>
                    <a:lstStyle/>
                    <a:p>
                      <a:pPr algn="l">
                        <a:defRPr/>
                      </a:pPr>
                      <a:r>
                        <a:rPr lang="en-US" sz="981">
                          <a:solidFill>
                            <a:srgbClr val="000000"/>
                          </a:solidFill>
                          <a:latin typeface="Inter Bold"/>
                        </a:rPr>
                        <a:t>WEB DEVELOPMENT – STAGE III</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5"/>
                  </a:ext>
                </a:extLst>
              </a:tr>
              <a:tr h="518468">
                <a:tc>
                  <a:txBody>
                    <a:bodyPr/>
                    <a:lstStyle/>
                    <a:p>
                      <a:pPr algn="l">
                        <a:defRPr/>
                      </a:pPr>
                      <a:r>
                        <a:rPr lang="en-US" sz="981">
                          <a:solidFill>
                            <a:srgbClr val="000000"/>
                          </a:solidFill>
                          <a:latin typeface="Inter Bold"/>
                        </a:rPr>
                        <a:t>WEB DEVELOPMENT – STAGE IV</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6"/>
                  </a:ext>
                </a:extLst>
              </a:tr>
              <a:tr h="518468">
                <a:tc>
                  <a:txBody>
                    <a:bodyPr/>
                    <a:lstStyle/>
                    <a:p>
                      <a:pPr algn="l">
                        <a:defRPr/>
                      </a:pPr>
                      <a:r>
                        <a:rPr lang="en-US" sz="981">
                          <a:solidFill>
                            <a:srgbClr val="000000"/>
                          </a:solidFill>
                          <a:latin typeface="Inter Bold"/>
                        </a:rPr>
                        <a:t>PRODUCT TESTING</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7"/>
                  </a:ext>
                </a:extLst>
              </a:tr>
              <a:tr h="518468">
                <a:tc>
                  <a:txBody>
                    <a:bodyPr/>
                    <a:lstStyle/>
                    <a:p>
                      <a:pPr algn="l">
                        <a:defRPr/>
                      </a:pPr>
                      <a:r>
                        <a:rPr lang="en-US" sz="981">
                          <a:solidFill>
                            <a:srgbClr val="000000"/>
                          </a:solidFill>
                          <a:latin typeface="Inter Bold"/>
                        </a:rPr>
                        <a:t>PROJECT HANDOVER</a:t>
                      </a:r>
                      <a:endParaRPr lang="en-US" sz="1100"/>
                    </a:p>
                  </a:txBody>
                  <a:tcPr>
                    <a:lnL w="7791" cap="flat" cmpd="sng" algn="ctr">
                      <a:solidFill>
                        <a:srgbClr val="D9D9D9"/>
                      </a:solidFill>
                      <a:prstDash val="solid"/>
                      <a:round/>
                      <a:headEnd type="none" w="med" len="med"/>
                      <a:tailEnd type="none" w="med" len="med"/>
                    </a:lnL>
                    <a:lnR w="7791" cap="flat" cmpd="sng" algn="ctr">
                      <a:solidFill>
                        <a:srgbClr val="D9D9D9"/>
                      </a:solidFill>
                      <a:prstDash val="solid"/>
                      <a:round/>
                      <a:headEnd type="none" w="med" len="med"/>
                      <a:tailEnd type="none" w="med" len="med"/>
                    </a:lnR>
                    <a:lnT w="7791" cap="flat" cmpd="sng" algn="ctr">
                      <a:solidFill>
                        <a:srgbClr val="D9D9D9"/>
                      </a:solidFill>
                      <a:prstDash val="solid"/>
                      <a:round/>
                      <a:headEnd type="none" w="med" len="med"/>
                      <a:tailEnd type="none" w="med" len="med"/>
                    </a:lnT>
                    <a:lnB w="7791" cap="flat" cmpd="sng" algn="ctr">
                      <a:solidFill>
                        <a:srgbClr val="D9D9D9"/>
                      </a:solidFill>
                      <a:prstDash val="solid"/>
                      <a:round/>
                      <a:headEnd type="none" w="med" len="med"/>
                      <a:tailEnd type="none" w="med" len="med"/>
                    </a:lnB>
                    <a:solidFill>
                      <a:srgbClr val="CADAE6"/>
                    </a:solidFill>
                  </a:tcPr>
                </a:tc>
                <a:extLst>
                  <a:ext uri="{0D108BD9-81ED-4DB2-BD59-A6C34878D82A}">
                    <a16:rowId xmlns:a16="http://schemas.microsoft.com/office/drawing/2014/main" val="10008"/>
                  </a:ext>
                </a:extLst>
              </a:tr>
            </a:tbl>
          </a:graphicData>
        </a:graphic>
      </p:graphicFrame>
      <p:grpSp>
        <p:nvGrpSpPr>
          <p:cNvPr id="9" name="Group 9"/>
          <p:cNvGrpSpPr/>
          <p:nvPr/>
        </p:nvGrpSpPr>
        <p:grpSpPr>
          <a:xfrm>
            <a:off x="4243610" y="5497726"/>
            <a:ext cx="277392" cy="427985"/>
            <a:chOff x="0" y="0"/>
            <a:chExt cx="125608" cy="193799"/>
          </a:xfrm>
        </p:grpSpPr>
        <p:sp>
          <p:nvSpPr>
            <p:cNvPr id="10" name="Freeform 1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2" name="Group 12"/>
          <p:cNvGrpSpPr/>
          <p:nvPr/>
        </p:nvGrpSpPr>
        <p:grpSpPr>
          <a:xfrm>
            <a:off x="4605441" y="5497726"/>
            <a:ext cx="277392" cy="427985"/>
            <a:chOff x="0" y="0"/>
            <a:chExt cx="125608" cy="193799"/>
          </a:xfrm>
        </p:grpSpPr>
        <p:sp>
          <p:nvSpPr>
            <p:cNvPr id="13" name="Freeform 1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5" name="Group 15"/>
          <p:cNvGrpSpPr/>
          <p:nvPr/>
        </p:nvGrpSpPr>
        <p:grpSpPr>
          <a:xfrm>
            <a:off x="3880519" y="5497726"/>
            <a:ext cx="277392" cy="427985"/>
            <a:chOff x="0" y="0"/>
            <a:chExt cx="125608" cy="193799"/>
          </a:xfrm>
        </p:grpSpPr>
        <p:sp>
          <p:nvSpPr>
            <p:cNvPr id="16" name="Freeform 1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8" name="Group 18"/>
          <p:cNvGrpSpPr/>
          <p:nvPr/>
        </p:nvGrpSpPr>
        <p:grpSpPr>
          <a:xfrm>
            <a:off x="4968531" y="5497726"/>
            <a:ext cx="277392" cy="427985"/>
            <a:chOff x="0" y="0"/>
            <a:chExt cx="125608" cy="193799"/>
          </a:xfrm>
        </p:grpSpPr>
        <p:sp>
          <p:nvSpPr>
            <p:cNvPr id="19" name="Freeform 1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1" name="Group 21"/>
          <p:cNvGrpSpPr/>
          <p:nvPr/>
        </p:nvGrpSpPr>
        <p:grpSpPr>
          <a:xfrm>
            <a:off x="4243610" y="4988665"/>
            <a:ext cx="277392" cy="427985"/>
            <a:chOff x="0" y="0"/>
            <a:chExt cx="125608" cy="193799"/>
          </a:xfrm>
        </p:grpSpPr>
        <p:sp>
          <p:nvSpPr>
            <p:cNvPr id="22" name="Freeform 2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8C52FF"/>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4" name="Group 24"/>
          <p:cNvGrpSpPr/>
          <p:nvPr/>
        </p:nvGrpSpPr>
        <p:grpSpPr>
          <a:xfrm>
            <a:off x="3880519" y="4988665"/>
            <a:ext cx="277392" cy="427985"/>
            <a:chOff x="0" y="0"/>
            <a:chExt cx="125608" cy="193799"/>
          </a:xfrm>
        </p:grpSpPr>
        <p:sp>
          <p:nvSpPr>
            <p:cNvPr id="25" name="Freeform 2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8C52FF"/>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7" name="Group 27"/>
          <p:cNvGrpSpPr/>
          <p:nvPr/>
        </p:nvGrpSpPr>
        <p:grpSpPr>
          <a:xfrm>
            <a:off x="4605441" y="4988665"/>
            <a:ext cx="277392" cy="427985"/>
            <a:chOff x="0" y="0"/>
            <a:chExt cx="125608" cy="193799"/>
          </a:xfrm>
        </p:grpSpPr>
        <p:sp>
          <p:nvSpPr>
            <p:cNvPr id="28" name="Freeform 2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8C52FF"/>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0" name="Group 30"/>
          <p:cNvGrpSpPr/>
          <p:nvPr/>
        </p:nvGrpSpPr>
        <p:grpSpPr>
          <a:xfrm>
            <a:off x="4968531" y="4988665"/>
            <a:ext cx="277392" cy="427985"/>
            <a:chOff x="0" y="0"/>
            <a:chExt cx="125608" cy="193799"/>
          </a:xfrm>
        </p:grpSpPr>
        <p:sp>
          <p:nvSpPr>
            <p:cNvPr id="31" name="Freeform 3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8C52FF"/>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3" name="Group 33"/>
          <p:cNvGrpSpPr/>
          <p:nvPr/>
        </p:nvGrpSpPr>
        <p:grpSpPr>
          <a:xfrm>
            <a:off x="4243610" y="6512680"/>
            <a:ext cx="277392" cy="427985"/>
            <a:chOff x="0" y="0"/>
            <a:chExt cx="125608" cy="193799"/>
          </a:xfrm>
        </p:grpSpPr>
        <p:sp>
          <p:nvSpPr>
            <p:cNvPr id="34" name="Freeform 3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6" name="Group 36"/>
          <p:cNvGrpSpPr/>
          <p:nvPr/>
        </p:nvGrpSpPr>
        <p:grpSpPr>
          <a:xfrm>
            <a:off x="4605441" y="6512680"/>
            <a:ext cx="277392" cy="427985"/>
            <a:chOff x="0" y="0"/>
            <a:chExt cx="125608" cy="193799"/>
          </a:xfrm>
        </p:grpSpPr>
        <p:sp>
          <p:nvSpPr>
            <p:cNvPr id="37" name="Freeform 3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9" name="Group 39"/>
          <p:cNvGrpSpPr/>
          <p:nvPr/>
        </p:nvGrpSpPr>
        <p:grpSpPr>
          <a:xfrm>
            <a:off x="3880519" y="6512680"/>
            <a:ext cx="277392" cy="427985"/>
            <a:chOff x="0" y="0"/>
            <a:chExt cx="125608" cy="193799"/>
          </a:xfrm>
        </p:grpSpPr>
        <p:sp>
          <p:nvSpPr>
            <p:cNvPr id="40" name="Freeform 4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41" name="TextBox 4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42" name="Group 42"/>
          <p:cNvGrpSpPr/>
          <p:nvPr/>
        </p:nvGrpSpPr>
        <p:grpSpPr>
          <a:xfrm>
            <a:off x="4968531" y="6512680"/>
            <a:ext cx="277392" cy="427985"/>
            <a:chOff x="0" y="0"/>
            <a:chExt cx="125608" cy="193799"/>
          </a:xfrm>
        </p:grpSpPr>
        <p:sp>
          <p:nvSpPr>
            <p:cNvPr id="43" name="Freeform 4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45" name="Group 45"/>
          <p:cNvGrpSpPr/>
          <p:nvPr/>
        </p:nvGrpSpPr>
        <p:grpSpPr>
          <a:xfrm>
            <a:off x="4243610" y="6003619"/>
            <a:ext cx="277392" cy="427985"/>
            <a:chOff x="0" y="0"/>
            <a:chExt cx="125608" cy="193799"/>
          </a:xfrm>
        </p:grpSpPr>
        <p:sp>
          <p:nvSpPr>
            <p:cNvPr id="46" name="Freeform 4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48" name="Group 48"/>
          <p:cNvGrpSpPr/>
          <p:nvPr/>
        </p:nvGrpSpPr>
        <p:grpSpPr>
          <a:xfrm>
            <a:off x="3880519" y="6003619"/>
            <a:ext cx="277392" cy="427985"/>
            <a:chOff x="0" y="0"/>
            <a:chExt cx="125608" cy="193799"/>
          </a:xfrm>
        </p:grpSpPr>
        <p:sp>
          <p:nvSpPr>
            <p:cNvPr id="49" name="Freeform 4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50" name="TextBox 5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51" name="Group 51"/>
          <p:cNvGrpSpPr/>
          <p:nvPr/>
        </p:nvGrpSpPr>
        <p:grpSpPr>
          <a:xfrm>
            <a:off x="4605441" y="6003619"/>
            <a:ext cx="277392" cy="427985"/>
            <a:chOff x="0" y="0"/>
            <a:chExt cx="125608" cy="193799"/>
          </a:xfrm>
        </p:grpSpPr>
        <p:sp>
          <p:nvSpPr>
            <p:cNvPr id="52" name="Freeform 5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53" name="TextBox 5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54" name="Group 54"/>
          <p:cNvGrpSpPr/>
          <p:nvPr/>
        </p:nvGrpSpPr>
        <p:grpSpPr>
          <a:xfrm>
            <a:off x="4968531" y="6003619"/>
            <a:ext cx="277392" cy="427985"/>
            <a:chOff x="0" y="0"/>
            <a:chExt cx="125608" cy="193799"/>
          </a:xfrm>
        </p:grpSpPr>
        <p:sp>
          <p:nvSpPr>
            <p:cNvPr id="55" name="Freeform 5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56" name="TextBox 5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57" name="Group 57"/>
          <p:cNvGrpSpPr/>
          <p:nvPr/>
        </p:nvGrpSpPr>
        <p:grpSpPr>
          <a:xfrm>
            <a:off x="4243610" y="7018572"/>
            <a:ext cx="277392" cy="427985"/>
            <a:chOff x="0" y="0"/>
            <a:chExt cx="125608" cy="193799"/>
          </a:xfrm>
        </p:grpSpPr>
        <p:sp>
          <p:nvSpPr>
            <p:cNvPr id="58" name="Freeform 5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59" name="TextBox 5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60" name="Group 60"/>
          <p:cNvGrpSpPr/>
          <p:nvPr/>
        </p:nvGrpSpPr>
        <p:grpSpPr>
          <a:xfrm>
            <a:off x="3880519" y="7018572"/>
            <a:ext cx="277392" cy="427985"/>
            <a:chOff x="0" y="0"/>
            <a:chExt cx="125608" cy="193799"/>
          </a:xfrm>
        </p:grpSpPr>
        <p:sp>
          <p:nvSpPr>
            <p:cNvPr id="61" name="Freeform 6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62" name="TextBox 6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63" name="Group 63"/>
          <p:cNvGrpSpPr/>
          <p:nvPr/>
        </p:nvGrpSpPr>
        <p:grpSpPr>
          <a:xfrm>
            <a:off x="4605441" y="7018572"/>
            <a:ext cx="277392" cy="427985"/>
            <a:chOff x="0" y="0"/>
            <a:chExt cx="125608" cy="193799"/>
          </a:xfrm>
        </p:grpSpPr>
        <p:sp>
          <p:nvSpPr>
            <p:cNvPr id="64" name="Freeform 6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65" name="TextBox 6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66" name="Group 66"/>
          <p:cNvGrpSpPr/>
          <p:nvPr/>
        </p:nvGrpSpPr>
        <p:grpSpPr>
          <a:xfrm>
            <a:off x="4968531" y="7018572"/>
            <a:ext cx="277392" cy="427985"/>
            <a:chOff x="0" y="0"/>
            <a:chExt cx="125608" cy="193799"/>
          </a:xfrm>
        </p:grpSpPr>
        <p:sp>
          <p:nvSpPr>
            <p:cNvPr id="67" name="Freeform 6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68" name="TextBox 6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69" name="Group 69"/>
          <p:cNvGrpSpPr/>
          <p:nvPr/>
        </p:nvGrpSpPr>
        <p:grpSpPr>
          <a:xfrm>
            <a:off x="5744607" y="5497726"/>
            <a:ext cx="277392" cy="427985"/>
            <a:chOff x="0" y="0"/>
            <a:chExt cx="125608" cy="193799"/>
          </a:xfrm>
        </p:grpSpPr>
        <p:sp>
          <p:nvSpPr>
            <p:cNvPr id="70" name="Freeform 7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71" name="TextBox 7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72" name="Group 72"/>
          <p:cNvGrpSpPr/>
          <p:nvPr/>
        </p:nvGrpSpPr>
        <p:grpSpPr>
          <a:xfrm>
            <a:off x="6106438" y="5497726"/>
            <a:ext cx="277392" cy="427985"/>
            <a:chOff x="0" y="0"/>
            <a:chExt cx="125608" cy="193799"/>
          </a:xfrm>
        </p:grpSpPr>
        <p:sp>
          <p:nvSpPr>
            <p:cNvPr id="73" name="Freeform 7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74" name="TextBox 7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75" name="Group 75"/>
          <p:cNvGrpSpPr/>
          <p:nvPr/>
        </p:nvGrpSpPr>
        <p:grpSpPr>
          <a:xfrm>
            <a:off x="5381517" y="5497726"/>
            <a:ext cx="277392" cy="427985"/>
            <a:chOff x="0" y="0"/>
            <a:chExt cx="125608" cy="193799"/>
          </a:xfrm>
        </p:grpSpPr>
        <p:sp>
          <p:nvSpPr>
            <p:cNvPr id="76" name="Freeform 7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77" name="TextBox 7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78" name="Group 78"/>
          <p:cNvGrpSpPr/>
          <p:nvPr/>
        </p:nvGrpSpPr>
        <p:grpSpPr>
          <a:xfrm>
            <a:off x="6469529" y="5497726"/>
            <a:ext cx="277392" cy="427985"/>
            <a:chOff x="0" y="0"/>
            <a:chExt cx="125608" cy="193799"/>
          </a:xfrm>
        </p:grpSpPr>
        <p:sp>
          <p:nvSpPr>
            <p:cNvPr id="79" name="Freeform 7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CB6CE6"/>
            </a:solidFill>
          </p:spPr>
        </p:sp>
        <p:sp>
          <p:nvSpPr>
            <p:cNvPr id="80" name="TextBox 8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81" name="Group 81"/>
          <p:cNvGrpSpPr/>
          <p:nvPr/>
        </p:nvGrpSpPr>
        <p:grpSpPr>
          <a:xfrm>
            <a:off x="5744607" y="4988665"/>
            <a:ext cx="277392" cy="427985"/>
            <a:chOff x="0" y="0"/>
            <a:chExt cx="125608" cy="193799"/>
          </a:xfrm>
        </p:grpSpPr>
        <p:sp>
          <p:nvSpPr>
            <p:cNvPr id="82" name="Freeform 8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83" name="TextBox 8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84" name="Group 84"/>
          <p:cNvGrpSpPr/>
          <p:nvPr/>
        </p:nvGrpSpPr>
        <p:grpSpPr>
          <a:xfrm>
            <a:off x="5381517" y="4988665"/>
            <a:ext cx="277392" cy="427985"/>
            <a:chOff x="0" y="0"/>
            <a:chExt cx="125608" cy="193799"/>
          </a:xfrm>
        </p:grpSpPr>
        <p:sp>
          <p:nvSpPr>
            <p:cNvPr id="85" name="Freeform 8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8C52FF"/>
            </a:solidFill>
          </p:spPr>
        </p:sp>
        <p:sp>
          <p:nvSpPr>
            <p:cNvPr id="86" name="TextBox 8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87" name="Group 87"/>
          <p:cNvGrpSpPr/>
          <p:nvPr/>
        </p:nvGrpSpPr>
        <p:grpSpPr>
          <a:xfrm>
            <a:off x="6106438" y="4988665"/>
            <a:ext cx="277392" cy="427985"/>
            <a:chOff x="0" y="0"/>
            <a:chExt cx="125608" cy="193799"/>
          </a:xfrm>
        </p:grpSpPr>
        <p:sp>
          <p:nvSpPr>
            <p:cNvPr id="88" name="Freeform 8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89" name="TextBox 8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90" name="Group 90"/>
          <p:cNvGrpSpPr/>
          <p:nvPr/>
        </p:nvGrpSpPr>
        <p:grpSpPr>
          <a:xfrm>
            <a:off x="6469529" y="4988665"/>
            <a:ext cx="277392" cy="427985"/>
            <a:chOff x="0" y="0"/>
            <a:chExt cx="125608" cy="193799"/>
          </a:xfrm>
        </p:grpSpPr>
        <p:sp>
          <p:nvSpPr>
            <p:cNvPr id="91" name="Freeform 9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92" name="TextBox 9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93" name="Group 93"/>
          <p:cNvGrpSpPr/>
          <p:nvPr/>
        </p:nvGrpSpPr>
        <p:grpSpPr>
          <a:xfrm>
            <a:off x="5744607" y="6512680"/>
            <a:ext cx="277392" cy="427985"/>
            <a:chOff x="0" y="0"/>
            <a:chExt cx="125608" cy="193799"/>
          </a:xfrm>
        </p:grpSpPr>
        <p:sp>
          <p:nvSpPr>
            <p:cNvPr id="94" name="Freeform 9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95" name="TextBox 9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96" name="Group 96"/>
          <p:cNvGrpSpPr/>
          <p:nvPr/>
        </p:nvGrpSpPr>
        <p:grpSpPr>
          <a:xfrm>
            <a:off x="6106438" y="6512680"/>
            <a:ext cx="277392" cy="427985"/>
            <a:chOff x="0" y="0"/>
            <a:chExt cx="125608" cy="193799"/>
          </a:xfrm>
        </p:grpSpPr>
        <p:sp>
          <p:nvSpPr>
            <p:cNvPr id="97" name="Freeform 9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98" name="TextBox 9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99" name="Group 99"/>
          <p:cNvGrpSpPr/>
          <p:nvPr/>
        </p:nvGrpSpPr>
        <p:grpSpPr>
          <a:xfrm>
            <a:off x="5381517" y="6512680"/>
            <a:ext cx="277392" cy="427985"/>
            <a:chOff x="0" y="0"/>
            <a:chExt cx="125608" cy="193799"/>
          </a:xfrm>
        </p:grpSpPr>
        <p:sp>
          <p:nvSpPr>
            <p:cNvPr id="100" name="Freeform 10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01" name="TextBox 10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02" name="Group 102"/>
          <p:cNvGrpSpPr/>
          <p:nvPr/>
        </p:nvGrpSpPr>
        <p:grpSpPr>
          <a:xfrm>
            <a:off x="6469529" y="6512680"/>
            <a:ext cx="277392" cy="427985"/>
            <a:chOff x="0" y="0"/>
            <a:chExt cx="125608" cy="193799"/>
          </a:xfrm>
        </p:grpSpPr>
        <p:sp>
          <p:nvSpPr>
            <p:cNvPr id="103" name="Freeform 10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914D"/>
            </a:solidFill>
          </p:spPr>
        </p:sp>
        <p:sp>
          <p:nvSpPr>
            <p:cNvPr id="104" name="TextBox 10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05" name="Group 105"/>
          <p:cNvGrpSpPr/>
          <p:nvPr/>
        </p:nvGrpSpPr>
        <p:grpSpPr>
          <a:xfrm>
            <a:off x="5744607" y="6003619"/>
            <a:ext cx="277392" cy="427985"/>
            <a:chOff x="0" y="0"/>
            <a:chExt cx="125608" cy="193799"/>
          </a:xfrm>
        </p:grpSpPr>
        <p:sp>
          <p:nvSpPr>
            <p:cNvPr id="106" name="Freeform 10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5757"/>
            </a:solidFill>
          </p:spPr>
        </p:sp>
        <p:sp>
          <p:nvSpPr>
            <p:cNvPr id="107" name="TextBox 10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08" name="Group 108"/>
          <p:cNvGrpSpPr/>
          <p:nvPr/>
        </p:nvGrpSpPr>
        <p:grpSpPr>
          <a:xfrm>
            <a:off x="5381517" y="6003619"/>
            <a:ext cx="277392" cy="427985"/>
            <a:chOff x="0" y="0"/>
            <a:chExt cx="125608" cy="193799"/>
          </a:xfrm>
        </p:grpSpPr>
        <p:sp>
          <p:nvSpPr>
            <p:cNvPr id="109" name="Freeform 10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5757"/>
            </a:solidFill>
          </p:spPr>
        </p:sp>
        <p:sp>
          <p:nvSpPr>
            <p:cNvPr id="110" name="TextBox 11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11" name="Group 111"/>
          <p:cNvGrpSpPr/>
          <p:nvPr/>
        </p:nvGrpSpPr>
        <p:grpSpPr>
          <a:xfrm>
            <a:off x="6106438" y="6003619"/>
            <a:ext cx="277392" cy="427985"/>
            <a:chOff x="0" y="0"/>
            <a:chExt cx="125608" cy="193799"/>
          </a:xfrm>
        </p:grpSpPr>
        <p:sp>
          <p:nvSpPr>
            <p:cNvPr id="112" name="Freeform 11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5757"/>
            </a:solidFill>
          </p:spPr>
        </p:sp>
        <p:sp>
          <p:nvSpPr>
            <p:cNvPr id="113" name="TextBox 11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14" name="Group 114"/>
          <p:cNvGrpSpPr/>
          <p:nvPr/>
        </p:nvGrpSpPr>
        <p:grpSpPr>
          <a:xfrm>
            <a:off x="6469529" y="6003619"/>
            <a:ext cx="277392" cy="427985"/>
            <a:chOff x="0" y="0"/>
            <a:chExt cx="125608" cy="193799"/>
          </a:xfrm>
        </p:grpSpPr>
        <p:sp>
          <p:nvSpPr>
            <p:cNvPr id="115" name="Freeform 11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5757"/>
            </a:solidFill>
          </p:spPr>
        </p:sp>
        <p:sp>
          <p:nvSpPr>
            <p:cNvPr id="116" name="TextBox 11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17" name="Group 117"/>
          <p:cNvGrpSpPr/>
          <p:nvPr/>
        </p:nvGrpSpPr>
        <p:grpSpPr>
          <a:xfrm>
            <a:off x="5744607" y="7018572"/>
            <a:ext cx="277392" cy="427985"/>
            <a:chOff x="0" y="0"/>
            <a:chExt cx="125608" cy="193799"/>
          </a:xfrm>
        </p:grpSpPr>
        <p:sp>
          <p:nvSpPr>
            <p:cNvPr id="118" name="Freeform 11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19" name="TextBox 11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20" name="Group 120"/>
          <p:cNvGrpSpPr/>
          <p:nvPr/>
        </p:nvGrpSpPr>
        <p:grpSpPr>
          <a:xfrm>
            <a:off x="5381517" y="7018572"/>
            <a:ext cx="277392" cy="427985"/>
            <a:chOff x="0" y="0"/>
            <a:chExt cx="125608" cy="193799"/>
          </a:xfrm>
        </p:grpSpPr>
        <p:sp>
          <p:nvSpPr>
            <p:cNvPr id="121" name="Freeform 12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22" name="TextBox 12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23" name="Group 123"/>
          <p:cNvGrpSpPr/>
          <p:nvPr/>
        </p:nvGrpSpPr>
        <p:grpSpPr>
          <a:xfrm>
            <a:off x="6106438" y="7018572"/>
            <a:ext cx="277392" cy="427985"/>
            <a:chOff x="0" y="0"/>
            <a:chExt cx="125608" cy="193799"/>
          </a:xfrm>
        </p:grpSpPr>
        <p:sp>
          <p:nvSpPr>
            <p:cNvPr id="124" name="Freeform 12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25" name="TextBox 12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26" name="Group 126"/>
          <p:cNvGrpSpPr/>
          <p:nvPr/>
        </p:nvGrpSpPr>
        <p:grpSpPr>
          <a:xfrm>
            <a:off x="6469529" y="7018572"/>
            <a:ext cx="277392" cy="427985"/>
            <a:chOff x="0" y="0"/>
            <a:chExt cx="125608" cy="193799"/>
          </a:xfrm>
        </p:grpSpPr>
        <p:sp>
          <p:nvSpPr>
            <p:cNvPr id="127" name="Freeform 12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28" name="TextBox 12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29" name="Group 129"/>
          <p:cNvGrpSpPr/>
          <p:nvPr/>
        </p:nvGrpSpPr>
        <p:grpSpPr>
          <a:xfrm>
            <a:off x="7245605" y="5497726"/>
            <a:ext cx="277392" cy="427985"/>
            <a:chOff x="0" y="0"/>
            <a:chExt cx="125608" cy="193799"/>
          </a:xfrm>
        </p:grpSpPr>
        <p:sp>
          <p:nvSpPr>
            <p:cNvPr id="130" name="Freeform 13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31" name="TextBox 13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32" name="Group 132"/>
          <p:cNvGrpSpPr/>
          <p:nvPr/>
        </p:nvGrpSpPr>
        <p:grpSpPr>
          <a:xfrm>
            <a:off x="7607436" y="5497726"/>
            <a:ext cx="277392" cy="427985"/>
            <a:chOff x="0" y="0"/>
            <a:chExt cx="125608" cy="193799"/>
          </a:xfrm>
        </p:grpSpPr>
        <p:sp>
          <p:nvSpPr>
            <p:cNvPr id="133" name="Freeform 13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34" name="TextBox 13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35" name="Group 135"/>
          <p:cNvGrpSpPr/>
          <p:nvPr/>
        </p:nvGrpSpPr>
        <p:grpSpPr>
          <a:xfrm>
            <a:off x="6882514" y="5497726"/>
            <a:ext cx="277392" cy="427985"/>
            <a:chOff x="0" y="0"/>
            <a:chExt cx="125608" cy="193799"/>
          </a:xfrm>
        </p:grpSpPr>
        <p:sp>
          <p:nvSpPr>
            <p:cNvPr id="136" name="Freeform 13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37" name="TextBox 13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38" name="Group 138"/>
          <p:cNvGrpSpPr/>
          <p:nvPr/>
        </p:nvGrpSpPr>
        <p:grpSpPr>
          <a:xfrm>
            <a:off x="7970527" y="5497726"/>
            <a:ext cx="277392" cy="427985"/>
            <a:chOff x="0" y="0"/>
            <a:chExt cx="125608" cy="193799"/>
          </a:xfrm>
        </p:grpSpPr>
        <p:sp>
          <p:nvSpPr>
            <p:cNvPr id="139" name="Freeform 13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40" name="TextBox 14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41" name="Group 141"/>
          <p:cNvGrpSpPr/>
          <p:nvPr/>
        </p:nvGrpSpPr>
        <p:grpSpPr>
          <a:xfrm>
            <a:off x="7245605" y="4988665"/>
            <a:ext cx="277392" cy="427985"/>
            <a:chOff x="0" y="0"/>
            <a:chExt cx="125608" cy="193799"/>
          </a:xfrm>
        </p:grpSpPr>
        <p:sp>
          <p:nvSpPr>
            <p:cNvPr id="142" name="Freeform 14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43" name="TextBox 14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44" name="Group 144"/>
          <p:cNvGrpSpPr/>
          <p:nvPr/>
        </p:nvGrpSpPr>
        <p:grpSpPr>
          <a:xfrm>
            <a:off x="6882514" y="4988665"/>
            <a:ext cx="277392" cy="427985"/>
            <a:chOff x="0" y="0"/>
            <a:chExt cx="125608" cy="193799"/>
          </a:xfrm>
        </p:grpSpPr>
        <p:sp>
          <p:nvSpPr>
            <p:cNvPr id="145" name="Freeform 14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46" name="TextBox 14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47" name="Group 147"/>
          <p:cNvGrpSpPr/>
          <p:nvPr/>
        </p:nvGrpSpPr>
        <p:grpSpPr>
          <a:xfrm>
            <a:off x="7607436" y="4988665"/>
            <a:ext cx="277392" cy="427985"/>
            <a:chOff x="0" y="0"/>
            <a:chExt cx="125608" cy="193799"/>
          </a:xfrm>
        </p:grpSpPr>
        <p:sp>
          <p:nvSpPr>
            <p:cNvPr id="148" name="Freeform 14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49" name="TextBox 14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50" name="Group 150"/>
          <p:cNvGrpSpPr/>
          <p:nvPr/>
        </p:nvGrpSpPr>
        <p:grpSpPr>
          <a:xfrm>
            <a:off x="7970527" y="4988665"/>
            <a:ext cx="277392" cy="427985"/>
            <a:chOff x="0" y="0"/>
            <a:chExt cx="125608" cy="193799"/>
          </a:xfrm>
        </p:grpSpPr>
        <p:sp>
          <p:nvSpPr>
            <p:cNvPr id="151" name="Freeform 15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52" name="TextBox 15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53" name="Group 153"/>
          <p:cNvGrpSpPr/>
          <p:nvPr/>
        </p:nvGrpSpPr>
        <p:grpSpPr>
          <a:xfrm>
            <a:off x="7245605" y="6512680"/>
            <a:ext cx="277392" cy="427985"/>
            <a:chOff x="0" y="0"/>
            <a:chExt cx="125608" cy="193799"/>
          </a:xfrm>
        </p:grpSpPr>
        <p:sp>
          <p:nvSpPr>
            <p:cNvPr id="154" name="Freeform 15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914D"/>
            </a:solidFill>
          </p:spPr>
        </p:sp>
        <p:sp>
          <p:nvSpPr>
            <p:cNvPr id="155" name="TextBox 15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56" name="Group 156"/>
          <p:cNvGrpSpPr/>
          <p:nvPr/>
        </p:nvGrpSpPr>
        <p:grpSpPr>
          <a:xfrm>
            <a:off x="7607436" y="6512680"/>
            <a:ext cx="277392" cy="427985"/>
            <a:chOff x="0" y="0"/>
            <a:chExt cx="125608" cy="193799"/>
          </a:xfrm>
        </p:grpSpPr>
        <p:sp>
          <p:nvSpPr>
            <p:cNvPr id="157" name="Freeform 15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914D"/>
            </a:solidFill>
          </p:spPr>
        </p:sp>
        <p:sp>
          <p:nvSpPr>
            <p:cNvPr id="158" name="TextBox 15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59" name="Group 159"/>
          <p:cNvGrpSpPr/>
          <p:nvPr/>
        </p:nvGrpSpPr>
        <p:grpSpPr>
          <a:xfrm>
            <a:off x="6882514" y="6512680"/>
            <a:ext cx="277392" cy="427985"/>
            <a:chOff x="0" y="0"/>
            <a:chExt cx="125608" cy="193799"/>
          </a:xfrm>
        </p:grpSpPr>
        <p:sp>
          <p:nvSpPr>
            <p:cNvPr id="160" name="Freeform 16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914D"/>
            </a:solidFill>
          </p:spPr>
        </p:sp>
        <p:sp>
          <p:nvSpPr>
            <p:cNvPr id="161" name="TextBox 16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62" name="Group 162"/>
          <p:cNvGrpSpPr/>
          <p:nvPr/>
        </p:nvGrpSpPr>
        <p:grpSpPr>
          <a:xfrm>
            <a:off x="7970527" y="6512680"/>
            <a:ext cx="277392" cy="427985"/>
            <a:chOff x="0" y="0"/>
            <a:chExt cx="125608" cy="193799"/>
          </a:xfrm>
        </p:grpSpPr>
        <p:sp>
          <p:nvSpPr>
            <p:cNvPr id="163" name="Freeform 16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64" name="TextBox 16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65" name="Group 165"/>
          <p:cNvGrpSpPr/>
          <p:nvPr/>
        </p:nvGrpSpPr>
        <p:grpSpPr>
          <a:xfrm>
            <a:off x="7245605" y="6003619"/>
            <a:ext cx="277392" cy="427985"/>
            <a:chOff x="0" y="0"/>
            <a:chExt cx="125608" cy="193799"/>
          </a:xfrm>
        </p:grpSpPr>
        <p:sp>
          <p:nvSpPr>
            <p:cNvPr id="166" name="Freeform 16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67" name="TextBox 16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68" name="Group 168"/>
          <p:cNvGrpSpPr/>
          <p:nvPr/>
        </p:nvGrpSpPr>
        <p:grpSpPr>
          <a:xfrm>
            <a:off x="6882514" y="6003619"/>
            <a:ext cx="277392" cy="427985"/>
            <a:chOff x="0" y="0"/>
            <a:chExt cx="125608" cy="193799"/>
          </a:xfrm>
        </p:grpSpPr>
        <p:sp>
          <p:nvSpPr>
            <p:cNvPr id="169" name="Freeform 16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5757"/>
            </a:solidFill>
          </p:spPr>
        </p:sp>
        <p:sp>
          <p:nvSpPr>
            <p:cNvPr id="170" name="TextBox 17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71" name="Group 171"/>
          <p:cNvGrpSpPr/>
          <p:nvPr/>
        </p:nvGrpSpPr>
        <p:grpSpPr>
          <a:xfrm>
            <a:off x="7607436" y="6003619"/>
            <a:ext cx="277392" cy="427985"/>
            <a:chOff x="0" y="0"/>
            <a:chExt cx="125608" cy="193799"/>
          </a:xfrm>
        </p:grpSpPr>
        <p:sp>
          <p:nvSpPr>
            <p:cNvPr id="172" name="Freeform 17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73" name="TextBox 17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74" name="Group 174"/>
          <p:cNvGrpSpPr/>
          <p:nvPr/>
        </p:nvGrpSpPr>
        <p:grpSpPr>
          <a:xfrm>
            <a:off x="7970527" y="6003619"/>
            <a:ext cx="277392" cy="427985"/>
            <a:chOff x="0" y="0"/>
            <a:chExt cx="125608" cy="193799"/>
          </a:xfrm>
        </p:grpSpPr>
        <p:sp>
          <p:nvSpPr>
            <p:cNvPr id="175" name="Freeform 17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76" name="TextBox 17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77" name="Group 177"/>
          <p:cNvGrpSpPr/>
          <p:nvPr/>
        </p:nvGrpSpPr>
        <p:grpSpPr>
          <a:xfrm>
            <a:off x="7245605" y="7018572"/>
            <a:ext cx="277392" cy="427985"/>
            <a:chOff x="0" y="0"/>
            <a:chExt cx="125608" cy="193799"/>
          </a:xfrm>
        </p:grpSpPr>
        <p:sp>
          <p:nvSpPr>
            <p:cNvPr id="178" name="Freeform 17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7ED957"/>
            </a:solidFill>
          </p:spPr>
        </p:sp>
        <p:sp>
          <p:nvSpPr>
            <p:cNvPr id="179" name="TextBox 17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80" name="Group 180"/>
          <p:cNvGrpSpPr/>
          <p:nvPr/>
        </p:nvGrpSpPr>
        <p:grpSpPr>
          <a:xfrm>
            <a:off x="6882514" y="7018572"/>
            <a:ext cx="277392" cy="427985"/>
            <a:chOff x="0" y="0"/>
            <a:chExt cx="125608" cy="193799"/>
          </a:xfrm>
        </p:grpSpPr>
        <p:sp>
          <p:nvSpPr>
            <p:cNvPr id="181" name="Freeform 18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82" name="TextBox 18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83" name="Group 183"/>
          <p:cNvGrpSpPr/>
          <p:nvPr/>
        </p:nvGrpSpPr>
        <p:grpSpPr>
          <a:xfrm>
            <a:off x="7607436" y="7018572"/>
            <a:ext cx="277392" cy="427985"/>
            <a:chOff x="0" y="0"/>
            <a:chExt cx="125608" cy="193799"/>
          </a:xfrm>
        </p:grpSpPr>
        <p:sp>
          <p:nvSpPr>
            <p:cNvPr id="184" name="Freeform 18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7ED957"/>
            </a:solidFill>
          </p:spPr>
        </p:sp>
        <p:sp>
          <p:nvSpPr>
            <p:cNvPr id="185" name="TextBox 18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86" name="Group 186"/>
          <p:cNvGrpSpPr/>
          <p:nvPr/>
        </p:nvGrpSpPr>
        <p:grpSpPr>
          <a:xfrm>
            <a:off x="7970527" y="7018572"/>
            <a:ext cx="277392" cy="427985"/>
            <a:chOff x="0" y="0"/>
            <a:chExt cx="125608" cy="193799"/>
          </a:xfrm>
        </p:grpSpPr>
        <p:sp>
          <p:nvSpPr>
            <p:cNvPr id="187" name="Freeform 18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7ED957"/>
            </a:solidFill>
          </p:spPr>
        </p:sp>
        <p:sp>
          <p:nvSpPr>
            <p:cNvPr id="188" name="TextBox 18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89" name="Group 189"/>
          <p:cNvGrpSpPr/>
          <p:nvPr/>
        </p:nvGrpSpPr>
        <p:grpSpPr>
          <a:xfrm>
            <a:off x="8747744" y="5497726"/>
            <a:ext cx="277392" cy="427985"/>
            <a:chOff x="0" y="0"/>
            <a:chExt cx="125608" cy="193799"/>
          </a:xfrm>
        </p:grpSpPr>
        <p:sp>
          <p:nvSpPr>
            <p:cNvPr id="190" name="Freeform 19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91" name="TextBox 19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92" name="Group 192"/>
          <p:cNvGrpSpPr/>
          <p:nvPr/>
        </p:nvGrpSpPr>
        <p:grpSpPr>
          <a:xfrm>
            <a:off x="9109575" y="5497726"/>
            <a:ext cx="277392" cy="427985"/>
            <a:chOff x="0" y="0"/>
            <a:chExt cx="125608" cy="193799"/>
          </a:xfrm>
        </p:grpSpPr>
        <p:sp>
          <p:nvSpPr>
            <p:cNvPr id="193" name="Freeform 19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94" name="TextBox 19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95" name="Group 195"/>
          <p:cNvGrpSpPr/>
          <p:nvPr/>
        </p:nvGrpSpPr>
        <p:grpSpPr>
          <a:xfrm>
            <a:off x="8384654" y="5497726"/>
            <a:ext cx="277392" cy="427985"/>
            <a:chOff x="0" y="0"/>
            <a:chExt cx="125608" cy="193799"/>
          </a:xfrm>
        </p:grpSpPr>
        <p:sp>
          <p:nvSpPr>
            <p:cNvPr id="196" name="Freeform 19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197" name="TextBox 19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198" name="Group 198"/>
          <p:cNvGrpSpPr/>
          <p:nvPr/>
        </p:nvGrpSpPr>
        <p:grpSpPr>
          <a:xfrm>
            <a:off x="9472666" y="5497726"/>
            <a:ext cx="277392" cy="427985"/>
            <a:chOff x="0" y="0"/>
            <a:chExt cx="125608" cy="193799"/>
          </a:xfrm>
        </p:grpSpPr>
        <p:sp>
          <p:nvSpPr>
            <p:cNvPr id="199" name="Freeform 19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00" name="TextBox 20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01" name="Group 201"/>
          <p:cNvGrpSpPr/>
          <p:nvPr/>
        </p:nvGrpSpPr>
        <p:grpSpPr>
          <a:xfrm>
            <a:off x="8747744" y="4988665"/>
            <a:ext cx="277392" cy="427985"/>
            <a:chOff x="0" y="0"/>
            <a:chExt cx="125608" cy="193799"/>
          </a:xfrm>
        </p:grpSpPr>
        <p:sp>
          <p:nvSpPr>
            <p:cNvPr id="202" name="Freeform 20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03" name="TextBox 20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04" name="Group 204"/>
          <p:cNvGrpSpPr/>
          <p:nvPr/>
        </p:nvGrpSpPr>
        <p:grpSpPr>
          <a:xfrm>
            <a:off x="8384654" y="4988665"/>
            <a:ext cx="277392" cy="427985"/>
            <a:chOff x="0" y="0"/>
            <a:chExt cx="125608" cy="193799"/>
          </a:xfrm>
        </p:grpSpPr>
        <p:sp>
          <p:nvSpPr>
            <p:cNvPr id="205" name="Freeform 20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06" name="TextBox 20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07" name="Group 207"/>
          <p:cNvGrpSpPr/>
          <p:nvPr/>
        </p:nvGrpSpPr>
        <p:grpSpPr>
          <a:xfrm>
            <a:off x="9109575" y="4988665"/>
            <a:ext cx="277392" cy="427985"/>
            <a:chOff x="0" y="0"/>
            <a:chExt cx="125608" cy="193799"/>
          </a:xfrm>
        </p:grpSpPr>
        <p:sp>
          <p:nvSpPr>
            <p:cNvPr id="208" name="Freeform 20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09" name="TextBox 20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10" name="Group 210"/>
          <p:cNvGrpSpPr/>
          <p:nvPr/>
        </p:nvGrpSpPr>
        <p:grpSpPr>
          <a:xfrm>
            <a:off x="9472666" y="4988665"/>
            <a:ext cx="277392" cy="427985"/>
            <a:chOff x="0" y="0"/>
            <a:chExt cx="125608" cy="193799"/>
          </a:xfrm>
        </p:grpSpPr>
        <p:sp>
          <p:nvSpPr>
            <p:cNvPr id="211" name="Freeform 21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12" name="TextBox 21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13" name="Group 213"/>
          <p:cNvGrpSpPr/>
          <p:nvPr/>
        </p:nvGrpSpPr>
        <p:grpSpPr>
          <a:xfrm>
            <a:off x="8747744" y="6512680"/>
            <a:ext cx="277392" cy="427985"/>
            <a:chOff x="0" y="0"/>
            <a:chExt cx="125608" cy="193799"/>
          </a:xfrm>
        </p:grpSpPr>
        <p:sp>
          <p:nvSpPr>
            <p:cNvPr id="214" name="Freeform 21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15" name="TextBox 21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16" name="Group 216"/>
          <p:cNvGrpSpPr/>
          <p:nvPr/>
        </p:nvGrpSpPr>
        <p:grpSpPr>
          <a:xfrm>
            <a:off x="9109575" y="6512680"/>
            <a:ext cx="277392" cy="427985"/>
            <a:chOff x="0" y="0"/>
            <a:chExt cx="125608" cy="193799"/>
          </a:xfrm>
        </p:grpSpPr>
        <p:sp>
          <p:nvSpPr>
            <p:cNvPr id="217" name="Freeform 21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18" name="TextBox 21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19" name="Group 219"/>
          <p:cNvGrpSpPr/>
          <p:nvPr/>
        </p:nvGrpSpPr>
        <p:grpSpPr>
          <a:xfrm>
            <a:off x="8384654" y="6512680"/>
            <a:ext cx="277392" cy="427985"/>
            <a:chOff x="0" y="0"/>
            <a:chExt cx="125608" cy="193799"/>
          </a:xfrm>
        </p:grpSpPr>
        <p:sp>
          <p:nvSpPr>
            <p:cNvPr id="220" name="Freeform 22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21" name="TextBox 22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22" name="Group 222"/>
          <p:cNvGrpSpPr/>
          <p:nvPr/>
        </p:nvGrpSpPr>
        <p:grpSpPr>
          <a:xfrm>
            <a:off x="9472666" y="6512680"/>
            <a:ext cx="277392" cy="427985"/>
            <a:chOff x="0" y="0"/>
            <a:chExt cx="125608" cy="193799"/>
          </a:xfrm>
        </p:grpSpPr>
        <p:sp>
          <p:nvSpPr>
            <p:cNvPr id="223" name="Freeform 22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24" name="TextBox 22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25" name="Group 225"/>
          <p:cNvGrpSpPr/>
          <p:nvPr/>
        </p:nvGrpSpPr>
        <p:grpSpPr>
          <a:xfrm>
            <a:off x="8747744" y="6003619"/>
            <a:ext cx="277392" cy="427985"/>
            <a:chOff x="0" y="0"/>
            <a:chExt cx="125608" cy="193799"/>
          </a:xfrm>
        </p:grpSpPr>
        <p:sp>
          <p:nvSpPr>
            <p:cNvPr id="226" name="Freeform 22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27" name="TextBox 22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28" name="Group 228"/>
          <p:cNvGrpSpPr/>
          <p:nvPr/>
        </p:nvGrpSpPr>
        <p:grpSpPr>
          <a:xfrm>
            <a:off x="8384654" y="6003619"/>
            <a:ext cx="277392" cy="427985"/>
            <a:chOff x="0" y="0"/>
            <a:chExt cx="125608" cy="193799"/>
          </a:xfrm>
        </p:grpSpPr>
        <p:sp>
          <p:nvSpPr>
            <p:cNvPr id="229" name="Freeform 22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30" name="TextBox 23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31" name="Group 231"/>
          <p:cNvGrpSpPr/>
          <p:nvPr/>
        </p:nvGrpSpPr>
        <p:grpSpPr>
          <a:xfrm>
            <a:off x="9109575" y="6003619"/>
            <a:ext cx="277392" cy="427985"/>
            <a:chOff x="0" y="0"/>
            <a:chExt cx="125608" cy="193799"/>
          </a:xfrm>
        </p:grpSpPr>
        <p:sp>
          <p:nvSpPr>
            <p:cNvPr id="232" name="Freeform 23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33" name="TextBox 23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34" name="Group 234"/>
          <p:cNvGrpSpPr/>
          <p:nvPr/>
        </p:nvGrpSpPr>
        <p:grpSpPr>
          <a:xfrm>
            <a:off x="9472666" y="6003619"/>
            <a:ext cx="277392" cy="427985"/>
            <a:chOff x="0" y="0"/>
            <a:chExt cx="125608" cy="193799"/>
          </a:xfrm>
        </p:grpSpPr>
        <p:sp>
          <p:nvSpPr>
            <p:cNvPr id="235" name="Freeform 23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36" name="TextBox 23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37" name="Group 237"/>
          <p:cNvGrpSpPr/>
          <p:nvPr/>
        </p:nvGrpSpPr>
        <p:grpSpPr>
          <a:xfrm>
            <a:off x="8747744" y="7018572"/>
            <a:ext cx="277392" cy="427985"/>
            <a:chOff x="0" y="0"/>
            <a:chExt cx="125608" cy="193799"/>
          </a:xfrm>
        </p:grpSpPr>
        <p:sp>
          <p:nvSpPr>
            <p:cNvPr id="238" name="Freeform 23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7ED957"/>
            </a:solidFill>
          </p:spPr>
        </p:sp>
        <p:sp>
          <p:nvSpPr>
            <p:cNvPr id="239" name="TextBox 23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40" name="Group 240"/>
          <p:cNvGrpSpPr/>
          <p:nvPr/>
        </p:nvGrpSpPr>
        <p:grpSpPr>
          <a:xfrm>
            <a:off x="8384654" y="7018572"/>
            <a:ext cx="277392" cy="427985"/>
            <a:chOff x="0" y="0"/>
            <a:chExt cx="125608" cy="193799"/>
          </a:xfrm>
        </p:grpSpPr>
        <p:sp>
          <p:nvSpPr>
            <p:cNvPr id="241" name="Freeform 24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7ED957"/>
            </a:solidFill>
          </p:spPr>
        </p:sp>
        <p:sp>
          <p:nvSpPr>
            <p:cNvPr id="242" name="TextBox 24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43" name="Group 243"/>
          <p:cNvGrpSpPr/>
          <p:nvPr/>
        </p:nvGrpSpPr>
        <p:grpSpPr>
          <a:xfrm>
            <a:off x="9109575" y="7018572"/>
            <a:ext cx="277392" cy="427985"/>
            <a:chOff x="0" y="0"/>
            <a:chExt cx="125608" cy="193799"/>
          </a:xfrm>
        </p:grpSpPr>
        <p:sp>
          <p:nvSpPr>
            <p:cNvPr id="244" name="Freeform 24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45" name="TextBox 24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46" name="Group 246"/>
          <p:cNvGrpSpPr/>
          <p:nvPr/>
        </p:nvGrpSpPr>
        <p:grpSpPr>
          <a:xfrm>
            <a:off x="9472666" y="7018572"/>
            <a:ext cx="277392" cy="427985"/>
            <a:chOff x="0" y="0"/>
            <a:chExt cx="125608" cy="193799"/>
          </a:xfrm>
        </p:grpSpPr>
        <p:sp>
          <p:nvSpPr>
            <p:cNvPr id="247" name="Freeform 24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48" name="TextBox 24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sp>
        <p:nvSpPr>
          <p:cNvPr id="249" name="TextBox 249"/>
          <p:cNvSpPr txBox="1"/>
          <p:nvPr/>
        </p:nvSpPr>
        <p:spPr>
          <a:xfrm>
            <a:off x="1327912" y="1740221"/>
            <a:ext cx="11149000" cy="1238250"/>
          </a:xfrm>
          <a:prstGeom prst="rect">
            <a:avLst/>
          </a:prstGeom>
        </p:spPr>
        <p:txBody>
          <a:bodyPr lIns="0" tIns="0" rIns="0" bIns="0" rtlCol="0" anchor="t">
            <a:spAutoFit/>
          </a:bodyPr>
          <a:lstStyle/>
          <a:p>
            <a:pPr>
              <a:lnSpc>
                <a:spcPts val="9600"/>
              </a:lnSpc>
            </a:pPr>
            <a:r>
              <a:rPr lang="en-US" sz="8000">
                <a:solidFill>
                  <a:srgbClr val="FFFFFF"/>
                </a:solidFill>
                <a:latin typeface="Inter Bold"/>
              </a:rPr>
              <a:t>Time Schedule</a:t>
            </a:r>
          </a:p>
        </p:txBody>
      </p:sp>
      <p:sp>
        <p:nvSpPr>
          <p:cNvPr id="254" name="TextBox 254"/>
          <p:cNvSpPr txBox="1"/>
          <p:nvPr/>
        </p:nvSpPr>
        <p:spPr>
          <a:xfrm>
            <a:off x="2102259" y="3393693"/>
            <a:ext cx="7647800" cy="231382"/>
          </a:xfrm>
          <a:prstGeom prst="rect">
            <a:avLst/>
          </a:prstGeom>
        </p:spPr>
        <p:txBody>
          <a:bodyPr lIns="0" tIns="0" rIns="0" bIns="0" rtlCol="0" anchor="t">
            <a:spAutoFit/>
          </a:bodyPr>
          <a:lstStyle/>
          <a:p>
            <a:pPr algn="ctr">
              <a:lnSpc>
                <a:spcPts val="1946"/>
              </a:lnSpc>
              <a:spcBef>
                <a:spcPct val="0"/>
              </a:spcBef>
            </a:pPr>
            <a:r>
              <a:rPr lang="en-US" sz="1390">
                <a:solidFill>
                  <a:srgbClr val="000000"/>
                </a:solidFill>
                <a:latin typeface="Inter Bold"/>
              </a:rPr>
              <a:t>GANTT CHART</a:t>
            </a:r>
          </a:p>
        </p:txBody>
      </p:sp>
      <p:sp>
        <p:nvSpPr>
          <p:cNvPr id="255" name="TextBox 255"/>
          <p:cNvSpPr txBox="1"/>
          <p:nvPr/>
        </p:nvSpPr>
        <p:spPr>
          <a:xfrm>
            <a:off x="2102259" y="3899949"/>
            <a:ext cx="7647800" cy="306719"/>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Inter Bold"/>
              </a:rPr>
              <a:t>JOB WIND - JOB PORTAL WEBSITE</a:t>
            </a:r>
          </a:p>
        </p:txBody>
      </p:sp>
      <p:grpSp>
        <p:nvGrpSpPr>
          <p:cNvPr id="256" name="Group 256"/>
          <p:cNvGrpSpPr/>
          <p:nvPr/>
        </p:nvGrpSpPr>
        <p:grpSpPr>
          <a:xfrm>
            <a:off x="4243610" y="8031852"/>
            <a:ext cx="277392" cy="427985"/>
            <a:chOff x="0" y="0"/>
            <a:chExt cx="125608" cy="193799"/>
          </a:xfrm>
        </p:grpSpPr>
        <p:sp>
          <p:nvSpPr>
            <p:cNvPr id="257" name="Freeform 25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58" name="TextBox 25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59" name="Group 259"/>
          <p:cNvGrpSpPr/>
          <p:nvPr/>
        </p:nvGrpSpPr>
        <p:grpSpPr>
          <a:xfrm>
            <a:off x="4605441" y="8031852"/>
            <a:ext cx="277392" cy="427985"/>
            <a:chOff x="0" y="0"/>
            <a:chExt cx="125608" cy="193799"/>
          </a:xfrm>
        </p:grpSpPr>
        <p:sp>
          <p:nvSpPr>
            <p:cNvPr id="260" name="Freeform 26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61" name="TextBox 26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62" name="Group 262"/>
          <p:cNvGrpSpPr/>
          <p:nvPr/>
        </p:nvGrpSpPr>
        <p:grpSpPr>
          <a:xfrm>
            <a:off x="3880519" y="8031852"/>
            <a:ext cx="277392" cy="427985"/>
            <a:chOff x="0" y="0"/>
            <a:chExt cx="125608" cy="193799"/>
          </a:xfrm>
        </p:grpSpPr>
        <p:sp>
          <p:nvSpPr>
            <p:cNvPr id="263" name="Freeform 26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64" name="TextBox 26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65" name="Group 265"/>
          <p:cNvGrpSpPr/>
          <p:nvPr/>
        </p:nvGrpSpPr>
        <p:grpSpPr>
          <a:xfrm>
            <a:off x="4968531" y="8031852"/>
            <a:ext cx="277392" cy="427985"/>
            <a:chOff x="0" y="0"/>
            <a:chExt cx="125608" cy="193799"/>
          </a:xfrm>
        </p:grpSpPr>
        <p:sp>
          <p:nvSpPr>
            <p:cNvPr id="266" name="Freeform 26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67" name="TextBox 26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68" name="Group 268"/>
          <p:cNvGrpSpPr/>
          <p:nvPr/>
        </p:nvGrpSpPr>
        <p:grpSpPr>
          <a:xfrm>
            <a:off x="4243610" y="7522791"/>
            <a:ext cx="277392" cy="427985"/>
            <a:chOff x="0" y="0"/>
            <a:chExt cx="125608" cy="193799"/>
          </a:xfrm>
        </p:grpSpPr>
        <p:sp>
          <p:nvSpPr>
            <p:cNvPr id="269" name="Freeform 26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70" name="TextBox 27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71" name="Group 271"/>
          <p:cNvGrpSpPr/>
          <p:nvPr/>
        </p:nvGrpSpPr>
        <p:grpSpPr>
          <a:xfrm>
            <a:off x="3880519" y="7522791"/>
            <a:ext cx="277392" cy="427985"/>
            <a:chOff x="0" y="0"/>
            <a:chExt cx="125608" cy="193799"/>
          </a:xfrm>
        </p:grpSpPr>
        <p:sp>
          <p:nvSpPr>
            <p:cNvPr id="272" name="Freeform 27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73" name="TextBox 27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74" name="Group 274"/>
          <p:cNvGrpSpPr/>
          <p:nvPr/>
        </p:nvGrpSpPr>
        <p:grpSpPr>
          <a:xfrm>
            <a:off x="4605441" y="7522791"/>
            <a:ext cx="277392" cy="427985"/>
            <a:chOff x="0" y="0"/>
            <a:chExt cx="125608" cy="193799"/>
          </a:xfrm>
        </p:grpSpPr>
        <p:sp>
          <p:nvSpPr>
            <p:cNvPr id="275" name="Freeform 27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76" name="TextBox 27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77" name="Group 277"/>
          <p:cNvGrpSpPr/>
          <p:nvPr/>
        </p:nvGrpSpPr>
        <p:grpSpPr>
          <a:xfrm>
            <a:off x="4968531" y="7522791"/>
            <a:ext cx="277392" cy="427985"/>
            <a:chOff x="0" y="0"/>
            <a:chExt cx="125608" cy="193799"/>
          </a:xfrm>
        </p:grpSpPr>
        <p:sp>
          <p:nvSpPr>
            <p:cNvPr id="278" name="Freeform 27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79" name="TextBox 27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80" name="Group 280"/>
          <p:cNvGrpSpPr/>
          <p:nvPr/>
        </p:nvGrpSpPr>
        <p:grpSpPr>
          <a:xfrm>
            <a:off x="4243610" y="8537745"/>
            <a:ext cx="277392" cy="427985"/>
            <a:chOff x="0" y="0"/>
            <a:chExt cx="125608" cy="193799"/>
          </a:xfrm>
        </p:grpSpPr>
        <p:sp>
          <p:nvSpPr>
            <p:cNvPr id="281" name="Freeform 28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82" name="TextBox 28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83" name="Group 283"/>
          <p:cNvGrpSpPr/>
          <p:nvPr/>
        </p:nvGrpSpPr>
        <p:grpSpPr>
          <a:xfrm>
            <a:off x="3880519" y="8537745"/>
            <a:ext cx="277392" cy="427985"/>
            <a:chOff x="0" y="0"/>
            <a:chExt cx="125608" cy="193799"/>
          </a:xfrm>
        </p:grpSpPr>
        <p:sp>
          <p:nvSpPr>
            <p:cNvPr id="284" name="Freeform 28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85" name="TextBox 28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86" name="Group 286"/>
          <p:cNvGrpSpPr/>
          <p:nvPr/>
        </p:nvGrpSpPr>
        <p:grpSpPr>
          <a:xfrm>
            <a:off x="4605441" y="8537745"/>
            <a:ext cx="277392" cy="427985"/>
            <a:chOff x="0" y="0"/>
            <a:chExt cx="125608" cy="193799"/>
          </a:xfrm>
        </p:grpSpPr>
        <p:sp>
          <p:nvSpPr>
            <p:cNvPr id="287" name="Freeform 28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88" name="TextBox 28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89" name="Group 289"/>
          <p:cNvGrpSpPr/>
          <p:nvPr/>
        </p:nvGrpSpPr>
        <p:grpSpPr>
          <a:xfrm>
            <a:off x="4968531" y="8537745"/>
            <a:ext cx="277392" cy="427985"/>
            <a:chOff x="0" y="0"/>
            <a:chExt cx="125608" cy="193799"/>
          </a:xfrm>
        </p:grpSpPr>
        <p:sp>
          <p:nvSpPr>
            <p:cNvPr id="290" name="Freeform 29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91" name="TextBox 29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92" name="Group 292"/>
          <p:cNvGrpSpPr/>
          <p:nvPr/>
        </p:nvGrpSpPr>
        <p:grpSpPr>
          <a:xfrm>
            <a:off x="5744607" y="8031852"/>
            <a:ext cx="277392" cy="427985"/>
            <a:chOff x="0" y="0"/>
            <a:chExt cx="125608" cy="193799"/>
          </a:xfrm>
        </p:grpSpPr>
        <p:sp>
          <p:nvSpPr>
            <p:cNvPr id="293" name="Freeform 29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94" name="TextBox 29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95" name="Group 295"/>
          <p:cNvGrpSpPr/>
          <p:nvPr/>
        </p:nvGrpSpPr>
        <p:grpSpPr>
          <a:xfrm>
            <a:off x="6106438" y="8031852"/>
            <a:ext cx="277392" cy="427985"/>
            <a:chOff x="0" y="0"/>
            <a:chExt cx="125608" cy="193799"/>
          </a:xfrm>
        </p:grpSpPr>
        <p:sp>
          <p:nvSpPr>
            <p:cNvPr id="296" name="Freeform 29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297" name="TextBox 29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298" name="Group 298"/>
          <p:cNvGrpSpPr/>
          <p:nvPr/>
        </p:nvGrpSpPr>
        <p:grpSpPr>
          <a:xfrm>
            <a:off x="5381517" y="8031852"/>
            <a:ext cx="277392" cy="427985"/>
            <a:chOff x="0" y="0"/>
            <a:chExt cx="125608" cy="193799"/>
          </a:xfrm>
        </p:grpSpPr>
        <p:sp>
          <p:nvSpPr>
            <p:cNvPr id="299" name="Freeform 29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00" name="TextBox 30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01" name="Group 301"/>
          <p:cNvGrpSpPr/>
          <p:nvPr/>
        </p:nvGrpSpPr>
        <p:grpSpPr>
          <a:xfrm>
            <a:off x="6469529" y="8031852"/>
            <a:ext cx="277392" cy="427985"/>
            <a:chOff x="0" y="0"/>
            <a:chExt cx="125608" cy="193799"/>
          </a:xfrm>
        </p:grpSpPr>
        <p:sp>
          <p:nvSpPr>
            <p:cNvPr id="302" name="Freeform 30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03" name="TextBox 30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04" name="Group 304"/>
          <p:cNvGrpSpPr/>
          <p:nvPr/>
        </p:nvGrpSpPr>
        <p:grpSpPr>
          <a:xfrm>
            <a:off x="5744607" y="7522791"/>
            <a:ext cx="277392" cy="427985"/>
            <a:chOff x="0" y="0"/>
            <a:chExt cx="125608" cy="193799"/>
          </a:xfrm>
        </p:grpSpPr>
        <p:sp>
          <p:nvSpPr>
            <p:cNvPr id="305" name="Freeform 30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06" name="TextBox 30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07" name="Group 307"/>
          <p:cNvGrpSpPr/>
          <p:nvPr/>
        </p:nvGrpSpPr>
        <p:grpSpPr>
          <a:xfrm>
            <a:off x="5381517" y="7522791"/>
            <a:ext cx="277392" cy="427985"/>
            <a:chOff x="0" y="0"/>
            <a:chExt cx="125608" cy="193799"/>
          </a:xfrm>
        </p:grpSpPr>
        <p:sp>
          <p:nvSpPr>
            <p:cNvPr id="308" name="Freeform 30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09" name="TextBox 30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10" name="Group 310"/>
          <p:cNvGrpSpPr/>
          <p:nvPr/>
        </p:nvGrpSpPr>
        <p:grpSpPr>
          <a:xfrm>
            <a:off x="6106438" y="7522791"/>
            <a:ext cx="277392" cy="427985"/>
            <a:chOff x="0" y="0"/>
            <a:chExt cx="125608" cy="193799"/>
          </a:xfrm>
        </p:grpSpPr>
        <p:sp>
          <p:nvSpPr>
            <p:cNvPr id="311" name="Freeform 31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12" name="TextBox 31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13" name="Group 313"/>
          <p:cNvGrpSpPr/>
          <p:nvPr/>
        </p:nvGrpSpPr>
        <p:grpSpPr>
          <a:xfrm>
            <a:off x="6469529" y="7522791"/>
            <a:ext cx="277392" cy="427985"/>
            <a:chOff x="0" y="0"/>
            <a:chExt cx="125608" cy="193799"/>
          </a:xfrm>
        </p:grpSpPr>
        <p:sp>
          <p:nvSpPr>
            <p:cNvPr id="314" name="Freeform 31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15" name="TextBox 31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16" name="Group 316"/>
          <p:cNvGrpSpPr/>
          <p:nvPr/>
        </p:nvGrpSpPr>
        <p:grpSpPr>
          <a:xfrm>
            <a:off x="5744607" y="8537745"/>
            <a:ext cx="277392" cy="427985"/>
            <a:chOff x="0" y="0"/>
            <a:chExt cx="125608" cy="193799"/>
          </a:xfrm>
        </p:grpSpPr>
        <p:sp>
          <p:nvSpPr>
            <p:cNvPr id="317" name="Freeform 31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18" name="TextBox 31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19" name="Group 319"/>
          <p:cNvGrpSpPr/>
          <p:nvPr/>
        </p:nvGrpSpPr>
        <p:grpSpPr>
          <a:xfrm>
            <a:off x="5381517" y="8537745"/>
            <a:ext cx="277392" cy="427985"/>
            <a:chOff x="0" y="0"/>
            <a:chExt cx="125608" cy="193799"/>
          </a:xfrm>
        </p:grpSpPr>
        <p:sp>
          <p:nvSpPr>
            <p:cNvPr id="320" name="Freeform 32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21" name="TextBox 32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22" name="Group 322"/>
          <p:cNvGrpSpPr/>
          <p:nvPr/>
        </p:nvGrpSpPr>
        <p:grpSpPr>
          <a:xfrm>
            <a:off x="6106438" y="8537745"/>
            <a:ext cx="277392" cy="427985"/>
            <a:chOff x="0" y="0"/>
            <a:chExt cx="125608" cy="193799"/>
          </a:xfrm>
        </p:grpSpPr>
        <p:sp>
          <p:nvSpPr>
            <p:cNvPr id="323" name="Freeform 32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24" name="TextBox 32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25" name="Group 325"/>
          <p:cNvGrpSpPr/>
          <p:nvPr/>
        </p:nvGrpSpPr>
        <p:grpSpPr>
          <a:xfrm>
            <a:off x="6469529" y="8537745"/>
            <a:ext cx="277392" cy="427985"/>
            <a:chOff x="0" y="0"/>
            <a:chExt cx="125608" cy="193799"/>
          </a:xfrm>
        </p:grpSpPr>
        <p:sp>
          <p:nvSpPr>
            <p:cNvPr id="326" name="Freeform 32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27" name="TextBox 32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28" name="Group 328"/>
          <p:cNvGrpSpPr/>
          <p:nvPr/>
        </p:nvGrpSpPr>
        <p:grpSpPr>
          <a:xfrm>
            <a:off x="7245605" y="8031852"/>
            <a:ext cx="277392" cy="427985"/>
            <a:chOff x="0" y="0"/>
            <a:chExt cx="125608" cy="193799"/>
          </a:xfrm>
        </p:grpSpPr>
        <p:sp>
          <p:nvSpPr>
            <p:cNvPr id="329" name="Freeform 32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30" name="TextBox 33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31" name="Group 331"/>
          <p:cNvGrpSpPr/>
          <p:nvPr/>
        </p:nvGrpSpPr>
        <p:grpSpPr>
          <a:xfrm>
            <a:off x="7607436" y="8031852"/>
            <a:ext cx="277392" cy="427985"/>
            <a:chOff x="0" y="0"/>
            <a:chExt cx="125608" cy="193799"/>
          </a:xfrm>
        </p:grpSpPr>
        <p:sp>
          <p:nvSpPr>
            <p:cNvPr id="332" name="Freeform 33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33" name="TextBox 33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34" name="Group 334"/>
          <p:cNvGrpSpPr/>
          <p:nvPr/>
        </p:nvGrpSpPr>
        <p:grpSpPr>
          <a:xfrm>
            <a:off x="6882514" y="8031852"/>
            <a:ext cx="277392" cy="427985"/>
            <a:chOff x="0" y="0"/>
            <a:chExt cx="125608" cy="193799"/>
          </a:xfrm>
        </p:grpSpPr>
        <p:sp>
          <p:nvSpPr>
            <p:cNvPr id="335" name="Freeform 33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36" name="TextBox 33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37" name="Group 337"/>
          <p:cNvGrpSpPr/>
          <p:nvPr/>
        </p:nvGrpSpPr>
        <p:grpSpPr>
          <a:xfrm>
            <a:off x="7970527" y="8031852"/>
            <a:ext cx="277392" cy="427985"/>
            <a:chOff x="0" y="0"/>
            <a:chExt cx="125608" cy="193799"/>
          </a:xfrm>
        </p:grpSpPr>
        <p:sp>
          <p:nvSpPr>
            <p:cNvPr id="338" name="Freeform 33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39" name="TextBox 33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40" name="Group 340"/>
          <p:cNvGrpSpPr/>
          <p:nvPr/>
        </p:nvGrpSpPr>
        <p:grpSpPr>
          <a:xfrm>
            <a:off x="7245605" y="7522791"/>
            <a:ext cx="277392" cy="427985"/>
            <a:chOff x="0" y="0"/>
            <a:chExt cx="125608" cy="193799"/>
          </a:xfrm>
        </p:grpSpPr>
        <p:sp>
          <p:nvSpPr>
            <p:cNvPr id="341" name="Freeform 34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42" name="TextBox 34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43" name="Group 343"/>
          <p:cNvGrpSpPr/>
          <p:nvPr/>
        </p:nvGrpSpPr>
        <p:grpSpPr>
          <a:xfrm>
            <a:off x="6882514" y="7522791"/>
            <a:ext cx="277392" cy="427985"/>
            <a:chOff x="0" y="0"/>
            <a:chExt cx="125608" cy="193799"/>
          </a:xfrm>
        </p:grpSpPr>
        <p:sp>
          <p:nvSpPr>
            <p:cNvPr id="344" name="Freeform 34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45" name="TextBox 34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46" name="Group 346"/>
          <p:cNvGrpSpPr/>
          <p:nvPr/>
        </p:nvGrpSpPr>
        <p:grpSpPr>
          <a:xfrm>
            <a:off x="7607436" y="7522791"/>
            <a:ext cx="277392" cy="427985"/>
            <a:chOff x="0" y="0"/>
            <a:chExt cx="125608" cy="193799"/>
          </a:xfrm>
        </p:grpSpPr>
        <p:sp>
          <p:nvSpPr>
            <p:cNvPr id="347" name="Freeform 34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3D4CDF"/>
            </a:solidFill>
          </p:spPr>
        </p:sp>
        <p:sp>
          <p:nvSpPr>
            <p:cNvPr id="348" name="TextBox 34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49" name="Group 349"/>
          <p:cNvGrpSpPr/>
          <p:nvPr/>
        </p:nvGrpSpPr>
        <p:grpSpPr>
          <a:xfrm>
            <a:off x="7970527" y="7522791"/>
            <a:ext cx="277392" cy="427985"/>
            <a:chOff x="0" y="0"/>
            <a:chExt cx="125608" cy="193799"/>
          </a:xfrm>
        </p:grpSpPr>
        <p:sp>
          <p:nvSpPr>
            <p:cNvPr id="350" name="Freeform 35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3D4CDF"/>
            </a:solidFill>
          </p:spPr>
        </p:sp>
        <p:sp>
          <p:nvSpPr>
            <p:cNvPr id="351" name="TextBox 35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52" name="Group 352"/>
          <p:cNvGrpSpPr/>
          <p:nvPr/>
        </p:nvGrpSpPr>
        <p:grpSpPr>
          <a:xfrm>
            <a:off x="7245605" y="8537745"/>
            <a:ext cx="277392" cy="427985"/>
            <a:chOff x="0" y="0"/>
            <a:chExt cx="125608" cy="193799"/>
          </a:xfrm>
        </p:grpSpPr>
        <p:sp>
          <p:nvSpPr>
            <p:cNvPr id="353" name="Freeform 35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54" name="TextBox 35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55" name="Group 355"/>
          <p:cNvGrpSpPr/>
          <p:nvPr/>
        </p:nvGrpSpPr>
        <p:grpSpPr>
          <a:xfrm>
            <a:off x="6882514" y="8537745"/>
            <a:ext cx="277392" cy="427985"/>
            <a:chOff x="0" y="0"/>
            <a:chExt cx="125608" cy="193799"/>
          </a:xfrm>
        </p:grpSpPr>
        <p:sp>
          <p:nvSpPr>
            <p:cNvPr id="356" name="Freeform 35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57" name="TextBox 35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58" name="Group 358"/>
          <p:cNvGrpSpPr/>
          <p:nvPr/>
        </p:nvGrpSpPr>
        <p:grpSpPr>
          <a:xfrm>
            <a:off x="7607436" y="8537745"/>
            <a:ext cx="277392" cy="427985"/>
            <a:chOff x="0" y="0"/>
            <a:chExt cx="125608" cy="193799"/>
          </a:xfrm>
        </p:grpSpPr>
        <p:sp>
          <p:nvSpPr>
            <p:cNvPr id="359" name="Freeform 35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60" name="TextBox 36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61" name="Group 361"/>
          <p:cNvGrpSpPr/>
          <p:nvPr/>
        </p:nvGrpSpPr>
        <p:grpSpPr>
          <a:xfrm>
            <a:off x="7970527" y="8537745"/>
            <a:ext cx="277392" cy="427985"/>
            <a:chOff x="0" y="0"/>
            <a:chExt cx="125608" cy="193799"/>
          </a:xfrm>
        </p:grpSpPr>
        <p:sp>
          <p:nvSpPr>
            <p:cNvPr id="362" name="Freeform 36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63" name="TextBox 36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64" name="Group 364"/>
          <p:cNvGrpSpPr/>
          <p:nvPr/>
        </p:nvGrpSpPr>
        <p:grpSpPr>
          <a:xfrm>
            <a:off x="8747744" y="8031852"/>
            <a:ext cx="277392" cy="427985"/>
            <a:chOff x="0" y="0"/>
            <a:chExt cx="125608" cy="193799"/>
          </a:xfrm>
        </p:grpSpPr>
        <p:sp>
          <p:nvSpPr>
            <p:cNvPr id="365" name="Freeform 36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878B0"/>
            </a:solidFill>
          </p:spPr>
        </p:sp>
        <p:sp>
          <p:nvSpPr>
            <p:cNvPr id="366" name="TextBox 36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67" name="Group 367"/>
          <p:cNvGrpSpPr/>
          <p:nvPr/>
        </p:nvGrpSpPr>
        <p:grpSpPr>
          <a:xfrm>
            <a:off x="9109575" y="8031852"/>
            <a:ext cx="277392" cy="427985"/>
            <a:chOff x="0" y="0"/>
            <a:chExt cx="125608" cy="193799"/>
          </a:xfrm>
        </p:grpSpPr>
        <p:sp>
          <p:nvSpPr>
            <p:cNvPr id="368" name="Freeform 36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878B0"/>
            </a:solidFill>
          </p:spPr>
        </p:sp>
        <p:sp>
          <p:nvSpPr>
            <p:cNvPr id="369" name="TextBox 36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70" name="Group 370"/>
          <p:cNvGrpSpPr/>
          <p:nvPr/>
        </p:nvGrpSpPr>
        <p:grpSpPr>
          <a:xfrm>
            <a:off x="8384654" y="8031852"/>
            <a:ext cx="277392" cy="427985"/>
            <a:chOff x="0" y="0"/>
            <a:chExt cx="125608" cy="193799"/>
          </a:xfrm>
        </p:grpSpPr>
        <p:sp>
          <p:nvSpPr>
            <p:cNvPr id="371" name="Freeform 371"/>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72" name="TextBox 372"/>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73" name="Group 373"/>
          <p:cNvGrpSpPr/>
          <p:nvPr/>
        </p:nvGrpSpPr>
        <p:grpSpPr>
          <a:xfrm>
            <a:off x="9472666" y="8031852"/>
            <a:ext cx="277392" cy="427985"/>
            <a:chOff x="0" y="0"/>
            <a:chExt cx="125608" cy="193799"/>
          </a:xfrm>
        </p:grpSpPr>
        <p:sp>
          <p:nvSpPr>
            <p:cNvPr id="374" name="Freeform 374"/>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75" name="TextBox 375"/>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76" name="Group 376"/>
          <p:cNvGrpSpPr/>
          <p:nvPr/>
        </p:nvGrpSpPr>
        <p:grpSpPr>
          <a:xfrm>
            <a:off x="8747744" y="7522791"/>
            <a:ext cx="277392" cy="427985"/>
            <a:chOff x="0" y="0"/>
            <a:chExt cx="125608" cy="193799"/>
          </a:xfrm>
        </p:grpSpPr>
        <p:sp>
          <p:nvSpPr>
            <p:cNvPr id="377" name="Freeform 377"/>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3D4CDF"/>
            </a:solidFill>
          </p:spPr>
        </p:sp>
        <p:sp>
          <p:nvSpPr>
            <p:cNvPr id="378" name="TextBox 378"/>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79" name="Group 379"/>
          <p:cNvGrpSpPr/>
          <p:nvPr/>
        </p:nvGrpSpPr>
        <p:grpSpPr>
          <a:xfrm>
            <a:off x="8384654" y="7522791"/>
            <a:ext cx="277392" cy="427985"/>
            <a:chOff x="0" y="0"/>
            <a:chExt cx="125608" cy="193799"/>
          </a:xfrm>
        </p:grpSpPr>
        <p:sp>
          <p:nvSpPr>
            <p:cNvPr id="380" name="Freeform 380"/>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3D4CDF"/>
            </a:solidFill>
          </p:spPr>
        </p:sp>
        <p:sp>
          <p:nvSpPr>
            <p:cNvPr id="381" name="TextBox 381"/>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82" name="Group 382"/>
          <p:cNvGrpSpPr/>
          <p:nvPr/>
        </p:nvGrpSpPr>
        <p:grpSpPr>
          <a:xfrm>
            <a:off x="9109575" y="7522791"/>
            <a:ext cx="277392" cy="427985"/>
            <a:chOff x="0" y="0"/>
            <a:chExt cx="125608" cy="193799"/>
          </a:xfrm>
        </p:grpSpPr>
        <p:sp>
          <p:nvSpPr>
            <p:cNvPr id="383" name="Freeform 383"/>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3D4CDF"/>
            </a:solidFill>
          </p:spPr>
        </p:sp>
        <p:sp>
          <p:nvSpPr>
            <p:cNvPr id="384" name="TextBox 384"/>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85" name="Group 385"/>
          <p:cNvGrpSpPr/>
          <p:nvPr/>
        </p:nvGrpSpPr>
        <p:grpSpPr>
          <a:xfrm>
            <a:off x="9472666" y="7522791"/>
            <a:ext cx="277392" cy="427985"/>
            <a:chOff x="0" y="0"/>
            <a:chExt cx="125608" cy="193799"/>
          </a:xfrm>
        </p:grpSpPr>
        <p:sp>
          <p:nvSpPr>
            <p:cNvPr id="386" name="Freeform 386"/>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87" name="TextBox 387"/>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88" name="Group 388"/>
          <p:cNvGrpSpPr/>
          <p:nvPr/>
        </p:nvGrpSpPr>
        <p:grpSpPr>
          <a:xfrm>
            <a:off x="8747744" y="8537745"/>
            <a:ext cx="277392" cy="427985"/>
            <a:chOff x="0" y="0"/>
            <a:chExt cx="125608" cy="193799"/>
          </a:xfrm>
        </p:grpSpPr>
        <p:sp>
          <p:nvSpPr>
            <p:cNvPr id="389" name="Freeform 389"/>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90" name="TextBox 390"/>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91" name="Group 391"/>
          <p:cNvGrpSpPr/>
          <p:nvPr/>
        </p:nvGrpSpPr>
        <p:grpSpPr>
          <a:xfrm>
            <a:off x="8384654" y="8537745"/>
            <a:ext cx="277392" cy="427985"/>
            <a:chOff x="0" y="0"/>
            <a:chExt cx="125608" cy="193799"/>
          </a:xfrm>
        </p:grpSpPr>
        <p:sp>
          <p:nvSpPr>
            <p:cNvPr id="392" name="Freeform 392"/>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D9D9D9"/>
            </a:solidFill>
          </p:spPr>
        </p:sp>
        <p:sp>
          <p:nvSpPr>
            <p:cNvPr id="393" name="TextBox 393"/>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94" name="Group 394"/>
          <p:cNvGrpSpPr/>
          <p:nvPr/>
        </p:nvGrpSpPr>
        <p:grpSpPr>
          <a:xfrm>
            <a:off x="9109575" y="8537745"/>
            <a:ext cx="277392" cy="427985"/>
            <a:chOff x="0" y="0"/>
            <a:chExt cx="125608" cy="193799"/>
          </a:xfrm>
        </p:grpSpPr>
        <p:sp>
          <p:nvSpPr>
            <p:cNvPr id="395" name="Freeform 395"/>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DE59"/>
            </a:solidFill>
          </p:spPr>
        </p:sp>
        <p:sp>
          <p:nvSpPr>
            <p:cNvPr id="396" name="TextBox 396"/>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grpSp>
        <p:nvGrpSpPr>
          <p:cNvPr id="397" name="Group 397"/>
          <p:cNvGrpSpPr/>
          <p:nvPr/>
        </p:nvGrpSpPr>
        <p:grpSpPr>
          <a:xfrm>
            <a:off x="9472666" y="8537745"/>
            <a:ext cx="277392" cy="427985"/>
            <a:chOff x="0" y="0"/>
            <a:chExt cx="125608" cy="193799"/>
          </a:xfrm>
        </p:grpSpPr>
        <p:sp>
          <p:nvSpPr>
            <p:cNvPr id="398" name="Freeform 398"/>
            <p:cNvSpPr/>
            <p:nvPr/>
          </p:nvSpPr>
          <p:spPr>
            <a:xfrm>
              <a:off x="0" y="0"/>
              <a:ext cx="125608" cy="193799"/>
            </a:xfrm>
            <a:custGeom>
              <a:avLst/>
              <a:gdLst/>
              <a:ahLst/>
              <a:cxnLst/>
              <a:rect l="l" t="t" r="r" b="b"/>
              <a:pathLst>
                <a:path w="125608" h="193799">
                  <a:moveTo>
                    <a:pt x="62804" y="0"/>
                  </a:moveTo>
                  <a:lnTo>
                    <a:pt x="62804" y="0"/>
                  </a:lnTo>
                  <a:cubicBezTo>
                    <a:pt x="79461" y="0"/>
                    <a:pt x="95435" y="6617"/>
                    <a:pt x="107213" y="18395"/>
                  </a:cubicBezTo>
                  <a:cubicBezTo>
                    <a:pt x="118991" y="30173"/>
                    <a:pt x="125608" y="46147"/>
                    <a:pt x="125608" y="62804"/>
                  </a:cubicBezTo>
                  <a:lnTo>
                    <a:pt x="125608" y="130995"/>
                  </a:lnTo>
                  <a:cubicBezTo>
                    <a:pt x="125608" y="147651"/>
                    <a:pt x="118991" y="163626"/>
                    <a:pt x="107213" y="175404"/>
                  </a:cubicBezTo>
                  <a:cubicBezTo>
                    <a:pt x="95435" y="187182"/>
                    <a:pt x="79461" y="193799"/>
                    <a:pt x="62804" y="193799"/>
                  </a:cubicBezTo>
                  <a:lnTo>
                    <a:pt x="62804" y="193799"/>
                  </a:lnTo>
                  <a:cubicBezTo>
                    <a:pt x="46147" y="193799"/>
                    <a:pt x="30173" y="187182"/>
                    <a:pt x="18395" y="175404"/>
                  </a:cubicBezTo>
                  <a:cubicBezTo>
                    <a:pt x="6617" y="163626"/>
                    <a:pt x="0" y="147651"/>
                    <a:pt x="0" y="130995"/>
                  </a:cubicBezTo>
                  <a:lnTo>
                    <a:pt x="0" y="62804"/>
                  </a:lnTo>
                  <a:cubicBezTo>
                    <a:pt x="0" y="46147"/>
                    <a:pt x="6617" y="30173"/>
                    <a:pt x="18395" y="18395"/>
                  </a:cubicBezTo>
                  <a:cubicBezTo>
                    <a:pt x="30173" y="6617"/>
                    <a:pt x="46147" y="0"/>
                    <a:pt x="62804" y="0"/>
                  </a:cubicBezTo>
                  <a:close/>
                </a:path>
              </a:pathLst>
            </a:custGeom>
            <a:solidFill>
              <a:srgbClr val="FFDE59"/>
            </a:solidFill>
          </p:spPr>
        </p:sp>
        <p:sp>
          <p:nvSpPr>
            <p:cNvPr id="399" name="TextBox 399"/>
            <p:cNvSpPr txBox="1"/>
            <p:nvPr/>
          </p:nvSpPr>
          <p:spPr>
            <a:xfrm>
              <a:off x="0" y="-38100"/>
              <a:ext cx="812800" cy="850900"/>
            </a:xfrm>
            <a:prstGeom prst="rect">
              <a:avLst/>
            </a:prstGeom>
          </p:spPr>
          <p:txBody>
            <a:bodyPr lIns="50800" tIns="50800" rIns="50800" bIns="50800" rtlCol="0" anchor="ctr"/>
            <a:lstStyle/>
            <a:p>
              <a:pPr algn="ctr">
                <a:lnSpc>
                  <a:spcPts val="2100"/>
                </a:lnSpc>
                <a:spcBef>
                  <a:spcPct val="0"/>
                </a:spcBef>
              </a:pPr>
              <a:endParaRPr/>
            </a:p>
          </p:txBody>
        </p:sp>
      </p:grpSp>
      <p:pic>
        <p:nvPicPr>
          <p:cNvPr id="400" name="Picture 40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154960" y="7255616"/>
            <a:ext cx="3057208" cy="3057208"/>
          </a:xfrm>
          <a:prstGeom prst="rect">
            <a:avLst/>
          </a:prstGeom>
        </p:spPr>
      </p:pic>
      <p:pic>
        <p:nvPicPr>
          <p:cNvPr id="401" name="Picture 40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12168" y="7232565"/>
            <a:ext cx="3075832" cy="3075832"/>
          </a:xfrm>
          <a:prstGeom prst="rect">
            <a:avLst/>
          </a:prstGeom>
        </p:spPr>
      </p:pic>
      <p:sp>
        <p:nvSpPr>
          <p:cNvPr id="406" name="TextBox 12">
            <a:extLst>
              <a:ext uri="{FF2B5EF4-FFF2-40B4-BE49-F238E27FC236}">
                <a16:creationId xmlns:a16="http://schemas.microsoft.com/office/drawing/2014/main" id="{B5FD591E-84FF-4E89-AE61-080A47FBE5EB}"/>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407" name="TextBox 13">
            <a:extLst>
              <a:ext uri="{FF2B5EF4-FFF2-40B4-BE49-F238E27FC236}">
                <a16:creationId xmlns:a16="http://schemas.microsoft.com/office/drawing/2014/main" id="{FEAD0BA0-AA9D-4DE5-A6BD-93FE269BEF84}"/>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408" name="TextBox 14">
            <a:extLst>
              <a:ext uri="{FF2B5EF4-FFF2-40B4-BE49-F238E27FC236}">
                <a16:creationId xmlns:a16="http://schemas.microsoft.com/office/drawing/2014/main" id="{0DEAC928-2AB3-412B-BFFE-3C8558713E07}"/>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409" name="TextBox 15">
            <a:extLst>
              <a:ext uri="{FF2B5EF4-FFF2-40B4-BE49-F238E27FC236}">
                <a16:creationId xmlns:a16="http://schemas.microsoft.com/office/drawing/2014/main" id="{263C9495-E6FE-427C-8FA9-14DFF6069B29}"/>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2992" y="4428688"/>
            <a:ext cx="5051768" cy="5051768"/>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2"/>
              <a:stretch>
                <a:fillRect l="-88240" b="-25415"/>
              </a:stretch>
            </a:blipFill>
          </p:spPr>
        </p:sp>
      </p:grpSp>
      <p:grpSp>
        <p:nvGrpSpPr>
          <p:cNvPr id="4" name="Group 4"/>
          <p:cNvGrpSpPr>
            <a:grpSpLocks noChangeAspect="1"/>
          </p:cNvGrpSpPr>
          <p:nvPr/>
        </p:nvGrpSpPr>
        <p:grpSpPr>
          <a:xfrm>
            <a:off x="11451640" y="8972505"/>
            <a:ext cx="5086880" cy="5086880"/>
            <a:chOff x="0" y="0"/>
            <a:chExt cx="6350000" cy="6350000"/>
          </a:xfrm>
        </p:grpSpPr>
        <p:sp>
          <p:nvSpPr>
            <p:cNvPr id="5" name="Freeform 5"/>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3"/>
              <a:stretch>
                <a:fillRect l="-50093"/>
              </a:stretch>
            </a:blipFill>
          </p:spPr>
        </p:sp>
      </p:grpSp>
      <p:sp>
        <p:nvSpPr>
          <p:cNvPr id="6" name="TextBox 6"/>
          <p:cNvSpPr txBox="1"/>
          <p:nvPr/>
        </p:nvSpPr>
        <p:spPr>
          <a:xfrm>
            <a:off x="1312992" y="2021753"/>
            <a:ext cx="12648391" cy="1411709"/>
          </a:xfrm>
          <a:prstGeom prst="rect">
            <a:avLst/>
          </a:prstGeom>
        </p:spPr>
        <p:txBody>
          <a:bodyPr lIns="0" tIns="0" rIns="0" bIns="0" rtlCol="0" anchor="t">
            <a:spAutoFit/>
          </a:bodyPr>
          <a:lstStyle/>
          <a:p>
            <a:pPr>
              <a:lnSpc>
                <a:spcPts val="11040"/>
              </a:lnSpc>
            </a:pPr>
            <a:r>
              <a:rPr lang="en-US" sz="9200">
                <a:solidFill>
                  <a:srgbClr val="FFFFFF"/>
                </a:solidFill>
                <a:latin typeface="Inter Bold"/>
              </a:rPr>
              <a:t>Conclusion</a:t>
            </a:r>
          </a:p>
        </p:txBody>
      </p:sp>
      <p:grpSp>
        <p:nvGrpSpPr>
          <p:cNvPr id="7" name="Group 7"/>
          <p:cNvGrpSpPr>
            <a:grpSpLocks noChangeAspect="1"/>
          </p:cNvGrpSpPr>
          <p:nvPr/>
        </p:nvGrpSpPr>
        <p:grpSpPr>
          <a:xfrm>
            <a:off x="17068800" y="2031278"/>
            <a:ext cx="2438400" cy="2438400"/>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sp>
        <p:nvSpPr>
          <p:cNvPr id="17" name="TextBox 17">
            <a:extLst>
              <a:ext uri="{FF2B5EF4-FFF2-40B4-BE49-F238E27FC236}">
                <a16:creationId xmlns:a16="http://schemas.microsoft.com/office/drawing/2014/main" id="{C6757F29-038C-4CB8-9953-ABCF162CB030}"/>
              </a:ext>
            </a:extLst>
          </p:cNvPr>
          <p:cNvSpPr txBox="1"/>
          <p:nvPr/>
        </p:nvSpPr>
        <p:spPr>
          <a:xfrm>
            <a:off x="6534919" y="3850309"/>
            <a:ext cx="10533881" cy="5067300"/>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Inter"/>
              </a:rPr>
              <a:t>The main goal of this proposed system is to highly digitize employment queries. </a:t>
            </a:r>
          </a:p>
          <a:p>
            <a:pPr marL="518160" lvl="1" indent="-259080" algn="just">
              <a:lnSpc>
                <a:spcPts val="2879"/>
              </a:lnSpc>
              <a:buFont typeface="Arial"/>
              <a:buChar char="•"/>
            </a:pPr>
            <a:r>
              <a:rPr lang="en-US" sz="2400" dirty="0">
                <a:solidFill>
                  <a:srgbClr val="FFFFFF"/>
                </a:solidFill>
                <a:latin typeface="Inter"/>
              </a:rPr>
              <a:t>So that job recruiters can easily find suitable applicants. This will let the employers/recruiters filter job seekers according to their requirements.</a:t>
            </a:r>
          </a:p>
          <a:p>
            <a:pPr marL="518160" lvl="1" indent="-259080" algn="just">
              <a:lnSpc>
                <a:spcPts val="2879"/>
              </a:lnSpc>
              <a:buFont typeface="Arial"/>
              <a:buChar char="•"/>
            </a:pPr>
            <a:r>
              <a:rPr lang="en-US" sz="2400" dirty="0">
                <a:solidFill>
                  <a:srgbClr val="FFFFFF"/>
                </a:solidFill>
                <a:latin typeface="Inter"/>
              </a:rPr>
              <a:t>Also, post an update about the available jobs and the qualification needed for them. </a:t>
            </a:r>
          </a:p>
          <a:p>
            <a:pPr marL="518160" lvl="1" indent="-259080" algn="just">
              <a:lnSpc>
                <a:spcPts val="2879"/>
              </a:lnSpc>
              <a:buFont typeface="Arial"/>
              <a:buChar char="•"/>
            </a:pPr>
            <a:r>
              <a:rPr lang="en-US" sz="2400" dirty="0">
                <a:solidFill>
                  <a:srgbClr val="FFFFFF"/>
                </a:solidFill>
                <a:latin typeface="Inter"/>
              </a:rPr>
              <a:t>And for job seekers to find the right and satisfactory job according to their qualifications So, it enables applicants to search for jobs conveniently and enables employers to find suitable candidates. </a:t>
            </a:r>
          </a:p>
          <a:p>
            <a:pPr marL="518160" lvl="1" indent="-259080" algn="just">
              <a:lnSpc>
                <a:spcPts val="2879"/>
              </a:lnSpc>
              <a:buFont typeface="Arial"/>
              <a:buChar char="•"/>
            </a:pPr>
            <a:r>
              <a:rPr lang="en-US" sz="2400" dirty="0">
                <a:solidFill>
                  <a:srgbClr val="FFFFFF"/>
                </a:solidFill>
                <a:latin typeface="Inter"/>
              </a:rPr>
              <a:t>In the current manual system, viewing available jobs also require so much time and effort because job seekers will manually go and check for it at the agency. As a solution, this job-hunting web application is going to be developed.</a:t>
            </a:r>
          </a:p>
        </p:txBody>
      </p:sp>
      <p:sp>
        <p:nvSpPr>
          <p:cNvPr id="23" name="TextBox 12">
            <a:extLst>
              <a:ext uri="{FF2B5EF4-FFF2-40B4-BE49-F238E27FC236}">
                <a16:creationId xmlns:a16="http://schemas.microsoft.com/office/drawing/2014/main" id="{AE2DF04F-F014-44F0-82A6-205951BD217E}"/>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4"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4" name="TextBox 13">
            <a:extLst>
              <a:ext uri="{FF2B5EF4-FFF2-40B4-BE49-F238E27FC236}">
                <a16:creationId xmlns:a16="http://schemas.microsoft.com/office/drawing/2014/main" id="{4BE9956C-9517-43F5-BA92-4F314DDBE2DA}"/>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5"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5" name="TextBox 14">
            <a:extLst>
              <a:ext uri="{FF2B5EF4-FFF2-40B4-BE49-F238E27FC236}">
                <a16:creationId xmlns:a16="http://schemas.microsoft.com/office/drawing/2014/main" id="{52C1A747-6EC0-4566-A6DF-2C568B4C5D48}"/>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6" name="TextBox 15">
            <a:extLst>
              <a:ext uri="{FF2B5EF4-FFF2-40B4-BE49-F238E27FC236}">
                <a16:creationId xmlns:a16="http://schemas.microsoft.com/office/drawing/2014/main" id="{8D811419-7938-4583-9EDA-A8CE08806BBF}"/>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p:nvPr/>
        </p:nvGrpSpPr>
        <p:grpSpPr>
          <a:xfrm>
            <a:off x="10618050" y="2413394"/>
            <a:ext cx="3320625" cy="3320625"/>
            <a:chOff x="0" y="0"/>
            <a:chExt cx="459475" cy="459475"/>
          </a:xfrm>
        </p:grpSpPr>
        <p:sp>
          <p:nvSpPr>
            <p:cNvPr id="3" name="Freeform 3"/>
            <p:cNvSpPr/>
            <p:nvPr/>
          </p:nvSpPr>
          <p:spPr>
            <a:xfrm>
              <a:off x="0" y="0"/>
              <a:ext cx="459475" cy="459475"/>
            </a:xfrm>
            <a:custGeom>
              <a:avLst/>
              <a:gdLst/>
              <a:ahLst/>
              <a:cxnLst/>
              <a:rect l="l" t="t" r="r" b="b"/>
              <a:pathLst>
                <a:path w="459475" h="459475">
                  <a:moveTo>
                    <a:pt x="0" y="0"/>
                  </a:moveTo>
                  <a:lnTo>
                    <a:pt x="459475" y="0"/>
                  </a:lnTo>
                  <a:lnTo>
                    <a:pt x="459475" y="459475"/>
                  </a:lnTo>
                  <a:lnTo>
                    <a:pt x="0" y="459475"/>
                  </a:lnTo>
                  <a:close/>
                </a:path>
              </a:pathLst>
            </a:custGeom>
            <a:solidFill>
              <a:srgbClr val="F878B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938675" y="2406561"/>
            <a:ext cx="3320625" cy="332062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930437" y="5734019"/>
            <a:ext cx="3320625" cy="3320625"/>
          </a:xfrm>
          <a:prstGeom prst="rect">
            <a:avLst/>
          </a:prstGeom>
        </p:spPr>
      </p:pic>
      <p:sp>
        <p:nvSpPr>
          <p:cNvPr id="6" name="TextBox 6"/>
          <p:cNvSpPr txBox="1"/>
          <p:nvPr/>
        </p:nvSpPr>
        <p:spPr>
          <a:xfrm>
            <a:off x="1312992" y="5553044"/>
            <a:ext cx="8240589" cy="1611195"/>
          </a:xfrm>
          <a:prstGeom prst="rect">
            <a:avLst/>
          </a:prstGeom>
        </p:spPr>
        <p:txBody>
          <a:bodyPr lIns="0" tIns="0" rIns="0" bIns="0" rtlCol="0" anchor="t">
            <a:spAutoFit/>
          </a:bodyPr>
          <a:lstStyle/>
          <a:p>
            <a:pPr>
              <a:lnSpc>
                <a:spcPts val="13171"/>
              </a:lnSpc>
            </a:pPr>
            <a:r>
              <a:rPr lang="en-US" sz="9407">
                <a:solidFill>
                  <a:srgbClr val="FFFFFF"/>
                </a:solidFill>
                <a:latin typeface="Inter Bold"/>
              </a:rPr>
              <a:t>Thank You!</a:t>
            </a:r>
          </a:p>
        </p:txBody>
      </p:sp>
      <p:pic>
        <p:nvPicPr>
          <p:cNvPr id="11" name="Picture 11"/>
          <p:cNvPicPr>
            <a:picLocks noChangeAspect="1"/>
          </p:cNvPicPr>
          <p:nvPr/>
        </p:nvPicPr>
        <p:blipFill>
          <a:blip r:embed="rId6"/>
          <a:srcRect/>
          <a:stretch>
            <a:fillRect/>
          </a:stretch>
        </p:blipFill>
        <p:spPr>
          <a:xfrm>
            <a:off x="1700237" y="1424932"/>
            <a:ext cx="5283883" cy="5283883"/>
          </a:xfrm>
          <a:prstGeom prst="rect">
            <a:avLst/>
          </a:prstGeom>
        </p:spPr>
      </p:pic>
      <p:sp>
        <p:nvSpPr>
          <p:cNvPr id="16" name="TextBox 12">
            <a:extLst>
              <a:ext uri="{FF2B5EF4-FFF2-40B4-BE49-F238E27FC236}">
                <a16:creationId xmlns:a16="http://schemas.microsoft.com/office/drawing/2014/main" id="{226ED9F6-8E38-4996-90C5-571529FCD374}"/>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17" name="TextBox 13">
            <a:extLst>
              <a:ext uri="{FF2B5EF4-FFF2-40B4-BE49-F238E27FC236}">
                <a16:creationId xmlns:a16="http://schemas.microsoft.com/office/drawing/2014/main" id="{5038DC01-7652-420B-A0A3-B4378F4C99FB}"/>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18" name="TextBox 14">
            <a:extLst>
              <a:ext uri="{FF2B5EF4-FFF2-40B4-BE49-F238E27FC236}">
                <a16:creationId xmlns:a16="http://schemas.microsoft.com/office/drawing/2014/main" id="{40CA284F-6ED6-466E-A2F1-816195311983}"/>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19" name="TextBox 15">
            <a:extLst>
              <a:ext uri="{FF2B5EF4-FFF2-40B4-BE49-F238E27FC236}">
                <a16:creationId xmlns:a16="http://schemas.microsoft.com/office/drawing/2014/main" id="{06E85136-7598-4079-B14E-5732AED973A7}"/>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1072" y="906421"/>
            <a:ext cx="4690290" cy="469029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2"/>
              <a:stretch>
                <a:fillRect t="-22202" b="-22202"/>
              </a:stretch>
            </a:blipFill>
          </p:spPr>
        </p:sp>
      </p:grpSp>
      <p:grpSp>
        <p:nvGrpSpPr>
          <p:cNvPr id="4" name="Group 4"/>
          <p:cNvGrpSpPr>
            <a:grpSpLocks noChangeAspect="1"/>
          </p:cNvGrpSpPr>
          <p:nvPr/>
        </p:nvGrpSpPr>
        <p:grpSpPr>
          <a:xfrm>
            <a:off x="7877" y="6482527"/>
            <a:ext cx="5064210" cy="506421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grpSp>
        <p:nvGrpSpPr>
          <p:cNvPr id="6" name="Group 6"/>
          <p:cNvGrpSpPr>
            <a:grpSpLocks noChangeAspect="1"/>
          </p:cNvGrpSpPr>
          <p:nvPr/>
        </p:nvGrpSpPr>
        <p:grpSpPr>
          <a:xfrm>
            <a:off x="-201072" y="5596710"/>
            <a:ext cx="4690290" cy="469029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3"/>
              <a:stretch>
                <a:fillRect t="-24906" b="-24906"/>
              </a:stretch>
            </a:blipFill>
          </p:spPr>
        </p:sp>
      </p:grpSp>
      <p:sp>
        <p:nvSpPr>
          <p:cNvPr id="8" name="TextBox 8"/>
          <p:cNvSpPr txBox="1"/>
          <p:nvPr/>
        </p:nvSpPr>
        <p:spPr>
          <a:xfrm>
            <a:off x="6101041" y="2438363"/>
            <a:ext cx="11501153" cy="1238250"/>
          </a:xfrm>
          <a:prstGeom prst="rect">
            <a:avLst/>
          </a:prstGeom>
        </p:spPr>
        <p:txBody>
          <a:bodyPr lIns="0" tIns="0" rIns="0" bIns="0" rtlCol="0" anchor="t">
            <a:spAutoFit/>
          </a:bodyPr>
          <a:lstStyle/>
          <a:p>
            <a:pPr>
              <a:lnSpc>
                <a:spcPts val="9690"/>
              </a:lnSpc>
            </a:pPr>
            <a:r>
              <a:rPr lang="en-US" sz="8075">
                <a:solidFill>
                  <a:srgbClr val="FFFFFF"/>
                </a:solidFill>
                <a:latin typeface="Inter Bold"/>
              </a:rPr>
              <a:t>Introduction</a:t>
            </a:r>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68549" y="6270367"/>
            <a:ext cx="1433645" cy="1433645"/>
          </a:xfrm>
          <a:prstGeom prst="rect">
            <a:avLst/>
          </a:prstGeom>
        </p:spPr>
      </p:pic>
      <p:sp>
        <p:nvSpPr>
          <p:cNvPr id="10" name="TextBox 10"/>
          <p:cNvSpPr txBox="1"/>
          <p:nvPr/>
        </p:nvSpPr>
        <p:spPr>
          <a:xfrm>
            <a:off x="5892843" y="3961278"/>
            <a:ext cx="10992529" cy="5559151"/>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a:solidFill>
                  <a:srgbClr val="FFFFFF"/>
                </a:solidFill>
                <a:latin typeface="Inter"/>
              </a:rPr>
              <a:t>Looking for a new job is a complex dynamic process.</a:t>
            </a:r>
          </a:p>
          <a:p>
            <a:pPr marL="518160" lvl="1" indent="-259080" algn="just">
              <a:lnSpc>
                <a:spcPts val="2879"/>
              </a:lnSpc>
              <a:buFont typeface="Arial"/>
              <a:buChar char="•"/>
            </a:pPr>
            <a:r>
              <a:rPr lang="en-US" sz="2400" dirty="0">
                <a:solidFill>
                  <a:srgbClr val="FFFFFF"/>
                </a:solidFill>
                <a:latin typeface="Inter"/>
              </a:rPr>
              <a:t>Finding the "correct" applicant to call for job interviews is a particularly difficult challenge. </a:t>
            </a:r>
          </a:p>
          <a:p>
            <a:pPr marL="518160" lvl="1" indent="-259080" algn="just">
              <a:lnSpc>
                <a:spcPts val="2879"/>
              </a:lnSpc>
              <a:buFont typeface="Arial"/>
              <a:buChar char="•"/>
            </a:pPr>
            <a:r>
              <a:rPr lang="en-US" sz="2400" dirty="0">
                <a:solidFill>
                  <a:srgbClr val="FFFFFF"/>
                </a:solidFill>
                <a:latin typeface="Inter"/>
              </a:rPr>
              <a:t>We plan to develop an improved online job portal site that gives job recruiters information to help them optimize their job applicant search approach. </a:t>
            </a:r>
          </a:p>
          <a:p>
            <a:pPr marL="518160" lvl="1" indent="-259080" algn="just">
              <a:lnSpc>
                <a:spcPts val="2879"/>
              </a:lnSpc>
              <a:buFont typeface="Arial"/>
              <a:buChar char="•"/>
            </a:pPr>
            <a:r>
              <a:rPr lang="en-US" sz="2400" dirty="0">
                <a:solidFill>
                  <a:srgbClr val="FFFFFF"/>
                </a:solidFill>
                <a:latin typeface="Inter"/>
              </a:rPr>
              <a:t>This will specifically assist job recruiters in spotting suitable applicants. </a:t>
            </a:r>
          </a:p>
          <a:p>
            <a:pPr marL="518160" lvl="1" indent="-259080" algn="just">
              <a:lnSpc>
                <a:spcPts val="2879"/>
              </a:lnSpc>
              <a:buFont typeface="Arial"/>
              <a:buChar char="•"/>
            </a:pPr>
            <a:r>
              <a:rPr lang="en-US" sz="2400" dirty="0">
                <a:solidFill>
                  <a:srgbClr val="FFFFFF"/>
                </a:solidFill>
                <a:latin typeface="Inter"/>
              </a:rPr>
              <a:t>It will provide suggestions to current job searchers regarding occupations. </a:t>
            </a:r>
          </a:p>
          <a:p>
            <a:pPr marL="518160" lvl="1" indent="-259080" algn="just">
              <a:lnSpc>
                <a:spcPts val="2879"/>
              </a:lnSpc>
              <a:buFont typeface="Arial"/>
              <a:buChar char="•"/>
            </a:pPr>
            <a:r>
              <a:rPr lang="en-US" sz="2400" dirty="0">
                <a:solidFill>
                  <a:srgbClr val="FFFFFF"/>
                </a:solidFill>
                <a:latin typeface="Inter"/>
              </a:rPr>
              <a:t>We will create a variation of the site that takes their unique skills, abilities, and other personal traits information from job applicants into consideration. </a:t>
            </a:r>
          </a:p>
          <a:p>
            <a:pPr marL="518160" lvl="1" indent="-259080" algn="just">
              <a:lnSpc>
                <a:spcPts val="2879"/>
              </a:lnSpc>
              <a:buFont typeface="Arial"/>
              <a:buChar char="•"/>
            </a:pPr>
            <a:r>
              <a:rPr lang="en-US" sz="2400" dirty="0">
                <a:solidFill>
                  <a:srgbClr val="FFFFFF"/>
                </a:solidFill>
                <a:latin typeface="Inter"/>
              </a:rPr>
              <a:t>As a result, we will also give job search assistance that is highly personalized and takes into consideration the job seeker's unique position.</a:t>
            </a:r>
          </a:p>
        </p:txBody>
      </p:sp>
      <p:grpSp>
        <p:nvGrpSpPr>
          <p:cNvPr id="11" name="Group 11"/>
          <p:cNvGrpSpPr/>
          <p:nvPr/>
        </p:nvGrpSpPr>
        <p:grpSpPr>
          <a:xfrm>
            <a:off x="3460517" y="2808753"/>
            <a:ext cx="1028700" cy="10287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D3CC"/>
            </a:solidFill>
          </p:spPr>
        </p:sp>
      </p:grpSp>
      <p:sp>
        <p:nvSpPr>
          <p:cNvPr id="21" name="TextBox 12">
            <a:extLst>
              <a:ext uri="{FF2B5EF4-FFF2-40B4-BE49-F238E27FC236}">
                <a16:creationId xmlns:a16="http://schemas.microsoft.com/office/drawing/2014/main" id="{0447340A-784B-40DF-876F-790C8BA2D25A}"/>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2" name="TextBox 13">
            <a:extLst>
              <a:ext uri="{FF2B5EF4-FFF2-40B4-BE49-F238E27FC236}">
                <a16:creationId xmlns:a16="http://schemas.microsoft.com/office/drawing/2014/main" id="{F348DE51-7D6A-4015-9AEE-27E9B9E3385E}"/>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3" name="TextBox 14">
            <a:extLst>
              <a:ext uri="{FF2B5EF4-FFF2-40B4-BE49-F238E27FC236}">
                <a16:creationId xmlns:a16="http://schemas.microsoft.com/office/drawing/2014/main" id="{F780C84F-DB12-4D62-BA97-9C96EDF372B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4" name="TextBox 15">
            <a:extLst>
              <a:ext uri="{FF2B5EF4-FFF2-40B4-BE49-F238E27FC236}">
                <a16:creationId xmlns:a16="http://schemas.microsoft.com/office/drawing/2014/main" id="{E2CF726B-1282-408F-AAD0-244DAEBAF24E}"/>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p:nvPr/>
        </p:nvGrpSpPr>
        <p:grpSpPr>
          <a:xfrm>
            <a:off x="-819741" y="5143500"/>
            <a:ext cx="4924264" cy="4086225"/>
            <a:chOff x="0" y="0"/>
            <a:chExt cx="6565685" cy="5448300"/>
          </a:xfrm>
        </p:grpSpPr>
        <p:pic>
          <p:nvPicPr>
            <p:cNvPr id="3" name="Picture 3"/>
            <p:cNvPicPr>
              <a:picLocks noChangeAspect="1"/>
            </p:cNvPicPr>
            <p:nvPr/>
          </p:nvPicPr>
          <p:blipFill>
            <a:blip r:embed="rId2"/>
            <a:srcRect l="9780" r="9780"/>
            <a:stretch>
              <a:fillRect/>
            </a:stretch>
          </p:blipFill>
          <p:spPr>
            <a:xfrm>
              <a:off x="0" y="0"/>
              <a:ext cx="6565685" cy="5448300"/>
            </a:xfrm>
            <a:prstGeom prst="rect">
              <a:avLst/>
            </a:prstGeom>
          </p:spPr>
        </p:pic>
      </p:grpSp>
      <p:sp>
        <p:nvSpPr>
          <p:cNvPr id="4" name="TextBox 4"/>
          <p:cNvSpPr txBox="1"/>
          <p:nvPr/>
        </p:nvSpPr>
        <p:spPr>
          <a:xfrm>
            <a:off x="1312992" y="1971593"/>
            <a:ext cx="8115300" cy="2457450"/>
          </a:xfrm>
          <a:prstGeom prst="rect">
            <a:avLst/>
          </a:prstGeom>
        </p:spPr>
        <p:txBody>
          <a:bodyPr lIns="0" tIns="0" rIns="0" bIns="0" rtlCol="0" anchor="t">
            <a:spAutoFit/>
          </a:bodyPr>
          <a:lstStyle/>
          <a:p>
            <a:pPr>
              <a:lnSpc>
                <a:spcPts val="9600"/>
              </a:lnSpc>
            </a:pPr>
            <a:r>
              <a:rPr lang="en-US" sz="8000">
                <a:solidFill>
                  <a:srgbClr val="FFFFFF"/>
                </a:solidFill>
                <a:latin typeface="Inter Bold"/>
              </a:rPr>
              <a:t>Why is this different?</a:t>
            </a:r>
          </a:p>
        </p:txBody>
      </p:sp>
      <p:grpSp>
        <p:nvGrpSpPr>
          <p:cNvPr id="5" name="Group 5"/>
          <p:cNvGrpSpPr>
            <a:grpSpLocks noChangeAspect="1"/>
          </p:cNvGrpSpPr>
          <p:nvPr/>
        </p:nvGrpSpPr>
        <p:grpSpPr>
          <a:xfrm>
            <a:off x="4104523" y="5143500"/>
            <a:ext cx="4086225" cy="4086225"/>
            <a:chOff x="0" y="0"/>
            <a:chExt cx="6350000" cy="6350000"/>
          </a:xfrm>
        </p:grpSpPr>
        <p:sp>
          <p:nvSpPr>
            <p:cNvPr id="6" name="Freeform 6"/>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3"/>
              <a:stretch>
                <a:fillRect t="-25046" b="-25046"/>
              </a:stretch>
            </a:blipFill>
          </p:spPr>
        </p:sp>
      </p:grpSp>
      <p:grpSp>
        <p:nvGrpSpPr>
          <p:cNvPr id="7" name="Group 7"/>
          <p:cNvGrpSpPr>
            <a:grpSpLocks noChangeAspect="1"/>
          </p:cNvGrpSpPr>
          <p:nvPr/>
        </p:nvGrpSpPr>
        <p:grpSpPr>
          <a:xfrm>
            <a:off x="15937846" y="-1871806"/>
            <a:ext cx="4443556" cy="4443556"/>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grpSp>
        <p:nvGrpSpPr>
          <p:cNvPr id="9" name="Group 9"/>
          <p:cNvGrpSpPr/>
          <p:nvPr/>
        </p:nvGrpSpPr>
        <p:grpSpPr>
          <a:xfrm>
            <a:off x="16020194" y="1183005"/>
            <a:ext cx="1028700" cy="10287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D3CC"/>
            </a:solidFill>
          </p:spPr>
        </p:sp>
      </p:grpSp>
      <p:sp>
        <p:nvSpPr>
          <p:cNvPr id="11" name="TextBox 11"/>
          <p:cNvSpPr txBox="1"/>
          <p:nvPr/>
        </p:nvSpPr>
        <p:spPr>
          <a:xfrm>
            <a:off x="8487463" y="2288730"/>
            <a:ext cx="8771837" cy="6606232"/>
          </a:xfrm>
          <a:prstGeom prst="rect">
            <a:avLst/>
          </a:prstGeom>
        </p:spPr>
        <p:txBody>
          <a:bodyPr lIns="0" tIns="0" rIns="0" bIns="0" rtlCol="0" anchor="t">
            <a:spAutoFit/>
          </a:bodyPr>
          <a:lstStyle/>
          <a:p>
            <a:pPr marL="576898" lvl="1" indent="-288449" algn="just">
              <a:lnSpc>
                <a:spcPts val="3740"/>
              </a:lnSpc>
              <a:buFont typeface="Arial"/>
              <a:buChar char="•"/>
            </a:pPr>
            <a:r>
              <a:rPr lang="en-US" sz="2672" dirty="0">
                <a:solidFill>
                  <a:srgbClr val="FFFFFF"/>
                </a:solidFill>
                <a:latin typeface="Inter"/>
              </a:rPr>
              <a:t>This website is focused on skills-based search.</a:t>
            </a:r>
          </a:p>
          <a:p>
            <a:pPr marL="1153797" lvl="2" indent="-384599" algn="just">
              <a:lnSpc>
                <a:spcPts val="3740"/>
              </a:lnSpc>
              <a:buFont typeface="Arial"/>
              <a:buChar char="⚬"/>
            </a:pPr>
            <a:r>
              <a:rPr lang="en-US" sz="2672" dirty="0">
                <a:solidFill>
                  <a:srgbClr val="FFFFFF"/>
                </a:solidFill>
                <a:latin typeface="Inter"/>
              </a:rPr>
              <a:t>which makes it very easy for recruiters.</a:t>
            </a:r>
          </a:p>
          <a:p>
            <a:pPr marL="1153797" lvl="2" indent="-384599" algn="just">
              <a:lnSpc>
                <a:spcPts val="3740"/>
              </a:lnSpc>
              <a:buFont typeface="Arial"/>
              <a:buChar char="⚬"/>
            </a:pPr>
            <a:r>
              <a:rPr lang="en-US" sz="2672" dirty="0">
                <a:solidFill>
                  <a:srgbClr val="FFFFFF"/>
                </a:solidFill>
                <a:latin typeface="Inter"/>
              </a:rPr>
              <a:t>also, it helps the skilled applicant to find the right job.</a:t>
            </a:r>
          </a:p>
          <a:p>
            <a:pPr marL="576898" lvl="1" indent="-288449" algn="just">
              <a:lnSpc>
                <a:spcPts val="3740"/>
              </a:lnSpc>
              <a:buFont typeface="Arial"/>
              <a:buChar char="•"/>
            </a:pPr>
            <a:r>
              <a:rPr lang="en-US" sz="2672" dirty="0">
                <a:solidFill>
                  <a:srgbClr val="FFFFFF"/>
                </a:solidFill>
                <a:latin typeface="Inter"/>
              </a:rPr>
              <a:t>Current job websites can search for jobs from the applicant's point of view.</a:t>
            </a:r>
          </a:p>
          <a:p>
            <a:pPr marL="576898" lvl="1" indent="-288449" algn="just">
              <a:lnSpc>
                <a:spcPts val="3740"/>
              </a:lnSpc>
              <a:buFont typeface="Arial"/>
              <a:buChar char="•"/>
            </a:pPr>
            <a:r>
              <a:rPr lang="en-US" sz="2672" dirty="0">
                <a:solidFill>
                  <a:srgbClr val="FFFFFF"/>
                </a:solidFill>
                <a:latin typeface="Inter"/>
              </a:rPr>
              <a:t>But this website will mainly be built from the recruiter's point of view which they can search for suitable people for their job using their skillset.</a:t>
            </a:r>
          </a:p>
          <a:p>
            <a:pPr marL="576898" lvl="1" indent="-288449" algn="just">
              <a:lnSpc>
                <a:spcPts val="3740"/>
              </a:lnSpc>
              <a:buFont typeface="Arial"/>
              <a:buChar char="•"/>
            </a:pPr>
            <a:r>
              <a:rPr lang="en-US" sz="2672" dirty="0">
                <a:solidFill>
                  <a:srgbClr val="FFFFFF"/>
                </a:solidFill>
                <a:latin typeface="Inter"/>
              </a:rPr>
              <a:t>This is mainly focused on university graduates.</a:t>
            </a:r>
          </a:p>
          <a:p>
            <a:pPr marL="1153797" lvl="2" indent="-384599" algn="just">
              <a:lnSpc>
                <a:spcPts val="3740"/>
              </a:lnSpc>
              <a:buFont typeface="Arial"/>
              <a:buChar char="⚬"/>
            </a:pPr>
            <a:r>
              <a:rPr lang="en-US" sz="2672" dirty="0">
                <a:solidFill>
                  <a:srgbClr val="FFFFFF"/>
                </a:solidFill>
                <a:latin typeface="Inter"/>
              </a:rPr>
              <a:t>so, the user base is knowledgeable and skilled.</a:t>
            </a:r>
          </a:p>
          <a:p>
            <a:pPr marL="1153797" lvl="2" indent="-384599" algn="just">
              <a:lnSpc>
                <a:spcPts val="3740"/>
              </a:lnSpc>
              <a:buFont typeface="Arial"/>
              <a:buChar char="⚬"/>
            </a:pPr>
            <a:r>
              <a:rPr lang="en-US" sz="2672" dirty="0">
                <a:solidFill>
                  <a:srgbClr val="FFFFFF"/>
                </a:solidFill>
                <a:latin typeface="Inter"/>
              </a:rPr>
              <a:t>this is the platform to come if you are a recruiter and you are looking for fresh undergraduates.</a:t>
            </a: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57102" y="8095337"/>
            <a:ext cx="1433645" cy="1433645"/>
          </a:xfrm>
          <a:prstGeom prst="rect">
            <a:avLst/>
          </a:prstGeom>
        </p:spPr>
      </p:pic>
      <p:sp>
        <p:nvSpPr>
          <p:cNvPr id="21" name="TextBox 12">
            <a:extLst>
              <a:ext uri="{FF2B5EF4-FFF2-40B4-BE49-F238E27FC236}">
                <a16:creationId xmlns:a16="http://schemas.microsoft.com/office/drawing/2014/main" id="{B6F5A119-BC9F-474A-990B-6E632105D11F}"/>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6"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22" name="TextBox 13">
            <a:extLst>
              <a:ext uri="{FF2B5EF4-FFF2-40B4-BE49-F238E27FC236}">
                <a16:creationId xmlns:a16="http://schemas.microsoft.com/office/drawing/2014/main" id="{668A9720-1AA0-473C-88B3-0FF08D0CE24E}"/>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3" name="TextBox 14">
            <a:extLst>
              <a:ext uri="{FF2B5EF4-FFF2-40B4-BE49-F238E27FC236}">
                <a16:creationId xmlns:a16="http://schemas.microsoft.com/office/drawing/2014/main" id="{4C6AA91D-7DDB-4087-8577-965071298482}"/>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4" name="TextBox 15">
            <a:extLst>
              <a:ext uri="{FF2B5EF4-FFF2-40B4-BE49-F238E27FC236}">
                <a16:creationId xmlns:a16="http://schemas.microsoft.com/office/drawing/2014/main" id="{D9A7805C-A031-4D6D-B569-7444D07C12E3}"/>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631407" y="5626355"/>
            <a:ext cx="3631945" cy="3631945"/>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2"/>
              <a:stretch>
                <a:fillRect t="-25046" b="-25046"/>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463" y="5626355"/>
            <a:ext cx="3631945" cy="3631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658772" y="2012220"/>
            <a:ext cx="3614135" cy="3614135"/>
          </a:xfrm>
          <a:prstGeom prst="rect">
            <a:avLst/>
          </a:prstGeom>
        </p:spPr>
      </p:pic>
      <p:pic>
        <p:nvPicPr>
          <p:cNvPr id="6" name="Picture 6"/>
          <p:cNvPicPr>
            <a:picLocks noChangeAspect="1"/>
          </p:cNvPicPr>
          <p:nvPr/>
        </p:nvPicPr>
        <p:blipFill>
          <a:blip r:embed="rId7"/>
          <a:srcRect l="4420" r="4420"/>
          <a:stretch>
            <a:fillRect/>
          </a:stretch>
        </p:blipFill>
        <p:spPr>
          <a:xfrm>
            <a:off x="-1198257" y="2012220"/>
            <a:ext cx="5857029" cy="3614135"/>
          </a:xfrm>
          <a:prstGeom prst="rect">
            <a:avLst/>
          </a:prstGeom>
        </p:spPr>
      </p:pic>
      <p:grpSp>
        <p:nvGrpSpPr>
          <p:cNvPr id="11" name="Group 11"/>
          <p:cNvGrpSpPr/>
          <p:nvPr/>
        </p:nvGrpSpPr>
        <p:grpSpPr>
          <a:xfrm>
            <a:off x="8945342" y="4841182"/>
            <a:ext cx="787312" cy="725320"/>
            <a:chOff x="0" y="0"/>
            <a:chExt cx="238908" cy="220096"/>
          </a:xfrm>
        </p:grpSpPr>
        <p:sp>
          <p:nvSpPr>
            <p:cNvPr id="12" name="Freeform 12"/>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grpSp>
        <p:nvGrpSpPr>
          <p:cNvPr id="13" name="Group 13"/>
          <p:cNvGrpSpPr/>
          <p:nvPr/>
        </p:nvGrpSpPr>
        <p:grpSpPr>
          <a:xfrm>
            <a:off x="8945342" y="6006410"/>
            <a:ext cx="787312" cy="725320"/>
            <a:chOff x="0" y="0"/>
            <a:chExt cx="238908" cy="220096"/>
          </a:xfrm>
        </p:grpSpPr>
        <p:sp>
          <p:nvSpPr>
            <p:cNvPr id="14" name="Freeform 14"/>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grpSp>
        <p:nvGrpSpPr>
          <p:cNvPr id="15" name="Group 15"/>
          <p:cNvGrpSpPr/>
          <p:nvPr/>
        </p:nvGrpSpPr>
        <p:grpSpPr>
          <a:xfrm>
            <a:off x="8945342" y="7171639"/>
            <a:ext cx="787312" cy="725320"/>
            <a:chOff x="0" y="0"/>
            <a:chExt cx="238908" cy="220096"/>
          </a:xfrm>
        </p:grpSpPr>
        <p:sp>
          <p:nvSpPr>
            <p:cNvPr id="16" name="Freeform 16"/>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sp>
        <p:nvSpPr>
          <p:cNvPr id="17" name="TextBox 17"/>
          <p:cNvSpPr txBox="1"/>
          <p:nvPr/>
        </p:nvSpPr>
        <p:spPr>
          <a:xfrm>
            <a:off x="10519656" y="4713945"/>
            <a:ext cx="6383123"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Develop a system that connects job applicants and recruiters. </a:t>
            </a:r>
          </a:p>
        </p:txBody>
      </p:sp>
      <p:sp>
        <p:nvSpPr>
          <p:cNvPr id="18" name="TextBox 18"/>
          <p:cNvSpPr txBox="1"/>
          <p:nvPr/>
        </p:nvSpPr>
        <p:spPr>
          <a:xfrm>
            <a:off x="8803825" y="4977189"/>
            <a:ext cx="107034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01</a:t>
            </a:r>
          </a:p>
        </p:txBody>
      </p:sp>
      <p:sp>
        <p:nvSpPr>
          <p:cNvPr id="19" name="TextBox 19"/>
          <p:cNvSpPr txBox="1"/>
          <p:nvPr/>
        </p:nvSpPr>
        <p:spPr>
          <a:xfrm>
            <a:off x="10497734" y="5865189"/>
            <a:ext cx="6405045"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Create a user-friendly job portal with essential functions.</a:t>
            </a:r>
          </a:p>
        </p:txBody>
      </p:sp>
      <p:sp>
        <p:nvSpPr>
          <p:cNvPr id="20" name="TextBox 20"/>
          <p:cNvSpPr txBox="1"/>
          <p:nvPr/>
        </p:nvSpPr>
        <p:spPr>
          <a:xfrm>
            <a:off x="10519656" y="7017378"/>
            <a:ext cx="6383123"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Develop a Database for maintaining user and job recruiter records.</a:t>
            </a:r>
          </a:p>
        </p:txBody>
      </p:sp>
      <p:sp>
        <p:nvSpPr>
          <p:cNvPr id="21" name="TextBox 21"/>
          <p:cNvSpPr txBox="1"/>
          <p:nvPr/>
        </p:nvSpPr>
        <p:spPr>
          <a:xfrm>
            <a:off x="8691616" y="6142417"/>
            <a:ext cx="129476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02</a:t>
            </a:r>
          </a:p>
        </p:txBody>
      </p:sp>
      <p:sp>
        <p:nvSpPr>
          <p:cNvPr id="22" name="TextBox 22"/>
          <p:cNvSpPr txBox="1"/>
          <p:nvPr/>
        </p:nvSpPr>
        <p:spPr>
          <a:xfrm>
            <a:off x="8803825" y="7307646"/>
            <a:ext cx="107034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03</a:t>
            </a:r>
          </a:p>
        </p:txBody>
      </p:sp>
      <p:grpSp>
        <p:nvGrpSpPr>
          <p:cNvPr id="23" name="Group 23"/>
          <p:cNvGrpSpPr/>
          <p:nvPr/>
        </p:nvGrpSpPr>
        <p:grpSpPr>
          <a:xfrm>
            <a:off x="8945342" y="8325583"/>
            <a:ext cx="787312" cy="725320"/>
            <a:chOff x="0" y="0"/>
            <a:chExt cx="238908" cy="220096"/>
          </a:xfrm>
        </p:grpSpPr>
        <p:sp>
          <p:nvSpPr>
            <p:cNvPr id="24" name="Freeform 24"/>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sp>
        <p:nvSpPr>
          <p:cNvPr id="25" name="TextBox 25"/>
          <p:cNvSpPr txBox="1"/>
          <p:nvPr/>
        </p:nvSpPr>
        <p:spPr>
          <a:xfrm>
            <a:off x="10529181" y="8169566"/>
            <a:ext cx="6373598"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Develop a specific ‘Filter’ function for skills and abilities.</a:t>
            </a:r>
          </a:p>
        </p:txBody>
      </p:sp>
      <p:sp>
        <p:nvSpPr>
          <p:cNvPr id="26" name="TextBox 26"/>
          <p:cNvSpPr txBox="1"/>
          <p:nvPr/>
        </p:nvSpPr>
        <p:spPr>
          <a:xfrm>
            <a:off x="8803825" y="8461590"/>
            <a:ext cx="1070346" cy="330924"/>
          </a:xfrm>
          <a:prstGeom prst="rect">
            <a:avLst/>
          </a:prstGeom>
        </p:spPr>
        <p:txBody>
          <a:bodyPr wrap="square" lIns="0" tIns="0" rIns="0" bIns="0" rtlCol="0" anchor="t">
            <a:spAutoFit/>
          </a:bodyPr>
          <a:lstStyle/>
          <a:p>
            <a:pPr algn="ctr">
              <a:lnSpc>
                <a:spcPts val="2809"/>
              </a:lnSpc>
            </a:pPr>
            <a:r>
              <a:rPr lang="en-US" sz="2006" dirty="0">
                <a:solidFill>
                  <a:srgbClr val="FFFFFF"/>
                </a:solidFill>
                <a:latin typeface="Inter Bold"/>
              </a:rPr>
              <a:t>04</a:t>
            </a:r>
          </a:p>
        </p:txBody>
      </p:sp>
      <p:sp>
        <p:nvSpPr>
          <p:cNvPr id="27" name="TextBox 27"/>
          <p:cNvSpPr txBox="1"/>
          <p:nvPr/>
        </p:nvSpPr>
        <p:spPr>
          <a:xfrm>
            <a:off x="11228929" y="3293925"/>
            <a:ext cx="2491813" cy="998553"/>
          </a:xfrm>
          <a:prstGeom prst="rect">
            <a:avLst/>
          </a:prstGeom>
        </p:spPr>
        <p:txBody>
          <a:bodyPr lIns="0" tIns="0" rIns="0" bIns="0" rtlCol="0" anchor="t">
            <a:spAutoFit/>
          </a:bodyPr>
          <a:lstStyle/>
          <a:p>
            <a:pPr>
              <a:lnSpc>
                <a:spcPts val="8056"/>
              </a:lnSpc>
              <a:spcBef>
                <a:spcPct val="0"/>
              </a:spcBef>
            </a:pPr>
            <a:r>
              <a:rPr lang="en-US" sz="5967">
                <a:solidFill>
                  <a:srgbClr val="FFFFFF"/>
                </a:solidFill>
                <a:latin typeface="Inter Bold"/>
              </a:rPr>
              <a:t>Goals</a:t>
            </a:r>
          </a:p>
        </p:txBody>
      </p:sp>
      <p:sp>
        <p:nvSpPr>
          <p:cNvPr id="28" name="TextBox 28"/>
          <p:cNvSpPr txBox="1"/>
          <p:nvPr/>
        </p:nvSpPr>
        <p:spPr>
          <a:xfrm>
            <a:off x="8691616" y="1821358"/>
            <a:ext cx="9530154" cy="1234442"/>
          </a:xfrm>
          <a:prstGeom prst="rect">
            <a:avLst/>
          </a:prstGeom>
        </p:spPr>
        <p:txBody>
          <a:bodyPr lIns="0" tIns="0" rIns="0" bIns="0" rtlCol="0" anchor="t">
            <a:spAutoFit/>
          </a:bodyPr>
          <a:lstStyle/>
          <a:p>
            <a:pPr>
              <a:lnSpc>
                <a:spcPts val="10064"/>
              </a:lnSpc>
            </a:pPr>
            <a:r>
              <a:rPr lang="en-US" sz="7189">
                <a:solidFill>
                  <a:srgbClr val="FFFFFF"/>
                </a:solidFill>
                <a:latin typeface="Inter Bold"/>
              </a:rPr>
              <a:t>Goals &amp; Objectives</a:t>
            </a:r>
          </a:p>
        </p:txBody>
      </p:sp>
      <p:sp>
        <p:nvSpPr>
          <p:cNvPr id="37" name="TextBox 12">
            <a:extLst>
              <a:ext uri="{FF2B5EF4-FFF2-40B4-BE49-F238E27FC236}">
                <a16:creationId xmlns:a16="http://schemas.microsoft.com/office/drawing/2014/main" id="{CFA70116-A18A-4E12-932D-6A2AC3A4C2B3}"/>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8" name="TextBox 13">
            <a:extLst>
              <a:ext uri="{FF2B5EF4-FFF2-40B4-BE49-F238E27FC236}">
                <a16:creationId xmlns:a16="http://schemas.microsoft.com/office/drawing/2014/main" id="{9848A3FE-CEF7-49EA-A220-03644674011C}"/>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9" name="TextBox 14">
            <a:extLst>
              <a:ext uri="{FF2B5EF4-FFF2-40B4-BE49-F238E27FC236}">
                <a16:creationId xmlns:a16="http://schemas.microsoft.com/office/drawing/2014/main" id="{450A22D4-29BE-4C12-920E-B9F64EA9619C}"/>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40" name="TextBox 15">
            <a:extLst>
              <a:ext uri="{FF2B5EF4-FFF2-40B4-BE49-F238E27FC236}">
                <a16:creationId xmlns:a16="http://schemas.microsoft.com/office/drawing/2014/main" id="{BE0178CB-ED09-40AD-8ABA-FAA375C4C7B2}"/>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1"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631407" y="5626355"/>
            <a:ext cx="3631945" cy="3631945"/>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2"/>
              <a:stretch>
                <a:fillRect t="-25046" b="-25046"/>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463" y="5626355"/>
            <a:ext cx="3631945" cy="363194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658772" y="2012220"/>
            <a:ext cx="3614135" cy="3614135"/>
          </a:xfrm>
          <a:prstGeom prst="rect">
            <a:avLst/>
          </a:prstGeom>
        </p:spPr>
      </p:pic>
      <p:pic>
        <p:nvPicPr>
          <p:cNvPr id="6" name="Picture 6"/>
          <p:cNvPicPr>
            <a:picLocks noChangeAspect="1"/>
          </p:cNvPicPr>
          <p:nvPr/>
        </p:nvPicPr>
        <p:blipFill>
          <a:blip r:embed="rId7"/>
          <a:srcRect l="4420" r="4420"/>
          <a:stretch>
            <a:fillRect/>
          </a:stretch>
        </p:blipFill>
        <p:spPr>
          <a:xfrm>
            <a:off x="-1198257" y="2012220"/>
            <a:ext cx="5857029" cy="3614135"/>
          </a:xfrm>
          <a:prstGeom prst="rect">
            <a:avLst/>
          </a:prstGeom>
        </p:spPr>
      </p:pic>
      <p:grpSp>
        <p:nvGrpSpPr>
          <p:cNvPr id="11" name="Group 11"/>
          <p:cNvGrpSpPr/>
          <p:nvPr/>
        </p:nvGrpSpPr>
        <p:grpSpPr>
          <a:xfrm>
            <a:off x="8945342" y="4841182"/>
            <a:ext cx="787312" cy="725320"/>
            <a:chOff x="0" y="0"/>
            <a:chExt cx="238908" cy="220096"/>
          </a:xfrm>
        </p:grpSpPr>
        <p:sp>
          <p:nvSpPr>
            <p:cNvPr id="12" name="Freeform 12"/>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grpSp>
        <p:nvGrpSpPr>
          <p:cNvPr id="13" name="Group 13"/>
          <p:cNvGrpSpPr/>
          <p:nvPr/>
        </p:nvGrpSpPr>
        <p:grpSpPr>
          <a:xfrm>
            <a:off x="8945342" y="6006410"/>
            <a:ext cx="787312" cy="725320"/>
            <a:chOff x="0" y="0"/>
            <a:chExt cx="238908" cy="220096"/>
          </a:xfrm>
        </p:grpSpPr>
        <p:sp>
          <p:nvSpPr>
            <p:cNvPr id="14" name="Freeform 14"/>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grpSp>
        <p:nvGrpSpPr>
          <p:cNvPr id="15" name="Group 15"/>
          <p:cNvGrpSpPr/>
          <p:nvPr/>
        </p:nvGrpSpPr>
        <p:grpSpPr>
          <a:xfrm>
            <a:off x="8945342" y="7539439"/>
            <a:ext cx="787312" cy="725320"/>
            <a:chOff x="0" y="0"/>
            <a:chExt cx="238908" cy="220096"/>
          </a:xfrm>
        </p:grpSpPr>
        <p:sp>
          <p:nvSpPr>
            <p:cNvPr id="16" name="Freeform 16"/>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sp>
        <p:nvSpPr>
          <p:cNvPr id="17" name="TextBox 17"/>
          <p:cNvSpPr txBox="1"/>
          <p:nvPr/>
        </p:nvSpPr>
        <p:spPr>
          <a:xfrm>
            <a:off x="10519656" y="4713945"/>
            <a:ext cx="6383123" cy="922644"/>
          </a:xfrm>
          <a:prstGeom prst="rect">
            <a:avLst/>
          </a:prstGeom>
        </p:spPr>
        <p:txBody>
          <a:bodyPr lIns="0" tIns="0" rIns="0" bIns="0" rtlCol="0" anchor="t">
            <a:spAutoFit/>
          </a:bodyPr>
          <a:lstStyle/>
          <a:p>
            <a:pPr algn="just">
              <a:lnSpc>
                <a:spcPts val="3745"/>
              </a:lnSpc>
            </a:pPr>
            <a:r>
              <a:rPr lang="en-US" sz="2675" dirty="0">
                <a:solidFill>
                  <a:srgbClr val="FFFFFF"/>
                </a:solidFill>
                <a:latin typeface="Inter"/>
              </a:rPr>
              <a:t>Create a function for job recruiters to contact job applicants when needed.</a:t>
            </a:r>
          </a:p>
        </p:txBody>
      </p:sp>
      <p:sp>
        <p:nvSpPr>
          <p:cNvPr id="18" name="TextBox 18"/>
          <p:cNvSpPr txBox="1"/>
          <p:nvPr/>
        </p:nvSpPr>
        <p:spPr>
          <a:xfrm>
            <a:off x="8803825" y="4977189"/>
            <a:ext cx="107034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01</a:t>
            </a:r>
          </a:p>
        </p:txBody>
      </p:sp>
      <p:sp>
        <p:nvSpPr>
          <p:cNvPr id="19" name="TextBox 19"/>
          <p:cNvSpPr txBox="1"/>
          <p:nvPr/>
        </p:nvSpPr>
        <p:spPr>
          <a:xfrm>
            <a:off x="10529181" y="5893764"/>
            <a:ext cx="6373598" cy="1389369"/>
          </a:xfrm>
          <a:prstGeom prst="rect">
            <a:avLst/>
          </a:prstGeom>
        </p:spPr>
        <p:txBody>
          <a:bodyPr lIns="0" tIns="0" rIns="0" bIns="0" rtlCol="0" anchor="t">
            <a:spAutoFit/>
          </a:bodyPr>
          <a:lstStyle/>
          <a:p>
            <a:pPr algn="just">
              <a:lnSpc>
                <a:spcPts val="3745"/>
              </a:lnSpc>
            </a:pPr>
            <a:r>
              <a:rPr lang="en-US" sz="2675">
                <a:solidFill>
                  <a:srgbClr val="FFFFFF"/>
                </a:solidFill>
                <a:latin typeface="Inter"/>
              </a:rPr>
              <a:t>Develop a more user-friendly job portal that has multiple options when searching/filtering.</a:t>
            </a:r>
          </a:p>
        </p:txBody>
      </p:sp>
      <p:sp>
        <p:nvSpPr>
          <p:cNvPr id="20" name="TextBox 20"/>
          <p:cNvSpPr txBox="1"/>
          <p:nvPr/>
        </p:nvSpPr>
        <p:spPr>
          <a:xfrm>
            <a:off x="10519656" y="7385178"/>
            <a:ext cx="6383123"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Maintain the Database more efficiently alongside cloud facilities.</a:t>
            </a:r>
          </a:p>
        </p:txBody>
      </p:sp>
      <p:sp>
        <p:nvSpPr>
          <p:cNvPr id="21" name="TextBox 21"/>
          <p:cNvSpPr txBox="1"/>
          <p:nvPr/>
        </p:nvSpPr>
        <p:spPr>
          <a:xfrm>
            <a:off x="8691616" y="6142417"/>
            <a:ext cx="129476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02</a:t>
            </a:r>
          </a:p>
        </p:txBody>
      </p:sp>
      <p:sp>
        <p:nvSpPr>
          <p:cNvPr id="22" name="TextBox 22"/>
          <p:cNvSpPr txBox="1"/>
          <p:nvPr/>
        </p:nvSpPr>
        <p:spPr>
          <a:xfrm>
            <a:off x="8803825" y="7675446"/>
            <a:ext cx="107034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03</a:t>
            </a:r>
          </a:p>
        </p:txBody>
      </p:sp>
      <p:grpSp>
        <p:nvGrpSpPr>
          <p:cNvPr id="23" name="Group 23"/>
          <p:cNvGrpSpPr/>
          <p:nvPr/>
        </p:nvGrpSpPr>
        <p:grpSpPr>
          <a:xfrm>
            <a:off x="8945342" y="8693383"/>
            <a:ext cx="787312" cy="725320"/>
            <a:chOff x="0" y="0"/>
            <a:chExt cx="238908" cy="220096"/>
          </a:xfrm>
        </p:grpSpPr>
        <p:sp>
          <p:nvSpPr>
            <p:cNvPr id="24" name="Freeform 24"/>
            <p:cNvSpPr/>
            <p:nvPr/>
          </p:nvSpPr>
          <p:spPr>
            <a:xfrm>
              <a:off x="0" y="0"/>
              <a:ext cx="238908" cy="220096"/>
            </a:xfrm>
            <a:custGeom>
              <a:avLst/>
              <a:gdLst/>
              <a:ahLst/>
              <a:cxnLst/>
              <a:rect l="l" t="t" r="r" b="b"/>
              <a:pathLst>
                <a:path w="238908" h="220096">
                  <a:moveTo>
                    <a:pt x="0" y="0"/>
                  </a:moveTo>
                  <a:lnTo>
                    <a:pt x="238908" y="0"/>
                  </a:lnTo>
                  <a:lnTo>
                    <a:pt x="238908" y="220096"/>
                  </a:lnTo>
                  <a:lnTo>
                    <a:pt x="0" y="220096"/>
                  </a:lnTo>
                  <a:close/>
                </a:path>
              </a:pathLst>
            </a:custGeom>
            <a:solidFill>
              <a:srgbClr val="F878B0"/>
            </a:solidFill>
          </p:spPr>
        </p:sp>
      </p:grpSp>
      <p:sp>
        <p:nvSpPr>
          <p:cNvPr id="25" name="TextBox 25"/>
          <p:cNvSpPr txBox="1"/>
          <p:nvPr/>
        </p:nvSpPr>
        <p:spPr>
          <a:xfrm>
            <a:off x="10529181" y="8537366"/>
            <a:ext cx="6373598" cy="922644"/>
          </a:xfrm>
          <a:prstGeom prst="rect">
            <a:avLst/>
          </a:prstGeom>
        </p:spPr>
        <p:txBody>
          <a:bodyPr lIns="0" tIns="0" rIns="0" bIns="0" rtlCol="0" anchor="t">
            <a:spAutoFit/>
          </a:bodyPr>
          <a:lstStyle/>
          <a:p>
            <a:pPr algn="just">
              <a:lnSpc>
                <a:spcPts val="3745"/>
              </a:lnSpc>
            </a:pPr>
            <a:r>
              <a:rPr lang="en-US" sz="2675">
                <a:solidFill>
                  <a:srgbClr val="FFFFFF"/>
                </a:solidFill>
                <a:latin typeface="Inter"/>
              </a:rPr>
              <a:t>Improve user experience and provide an attractive User Interface.</a:t>
            </a:r>
          </a:p>
        </p:txBody>
      </p:sp>
      <p:sp>
        <p:nvSpPr>
          <p:cNvPr id="26" name="TextBox 26"/>
          <p:cNvSpPr txBox="1"/>
          <p:nvPr/>
        </p:nvSpPr>
        <p:spPr>
          <a:xfrm>
            <a:off x="8803825" y="8829390"/>
            <a:ext cx="1070346" cy="349083"/>
          </a:xfrm>
          <a:prstGeom prst="rect">
            <a:avLst/>
          </a:prstGeom>
        </p:spPr>
        <p:txBody>
          <a:bodyPr lIns="0" tIns="0" rIns="0" bIns="0" rtlCol="0" anchor="t">
            <a:spAutoFit/>
          </a:bodyPr>
          <a:lstStyle/>
          <a:p>
            <a:pPr algn="ctr">
              <a:lnSpc>
                <a:spcPts val="2809"/>
              </a:lnSpc>
            </a:pPr>
            <a:r>
              <a:rPr lang="en-US" sz="2006">
                <a:solidFill>
                  <a:srgbClr val="FFFFFF"/>
                </a:solidFill>
                <a:latin typeface="Inter Bold"/>
              </a:rPr>
              <a:t>04</a:t>
            </a:r>
          </a:p>
        </p:txBody>
      </p:sp>
      <p:sp>
        <p:nvSpPr>
          <p:cNvPr id="27" name="TextBox 27"/>
          <p:cNvSpPr txBox="1"/>
          <p:nvPr/>
        </p:nvSpPr>
        <p:spPr>
          <a:xfrm>
            <a:off x="10638071" y="3272386"/>
            <a:ext cx="4400604" cy="998553"/>
          </a:xfrm>
          <a:prstGeom prst="rect">
            <a:avLst/>
          </a:prstGeom>
        </p:spPr>
        <p:txBody>
          <a:bodyPr lIns="0" tIns="0" rIns="0" bIns="0" rtlCol="0" anchor="t">
            <a:spAutoFit/>
          </a:bodyPr>
          <a:lstStyle/>
          <a:p>
            <a:pPr>
              <a:lnSpc>
                <a:spcPts val="8056"/>
              </a:lnSpc>
              <a:spcBef>
                <a:spcPct val="0"/>
              </a:spcBef>
            </a:pPr>
            <a:r>
              <a:rPr lang="en-US" sz="5967">
                <a:solidFill>
                  <a:srgbClr val="FFFFFF"/>
                </a:solidFill>
                <a:latin typeface="Inter Bold"/>
              </a:rPr>
              <a:t>Objectives</a:t>
            </a:r>
          </a:p>
        </p:txBody>
      </p:sp>
      <p:sp>
        <p:nvSpPr>
          <p:cNvPr id="28" name="TextBox 28"/>
          <p:cNvSpPr txBox="1"/>
          <p:nvPr/>
        </p:nvSpPr>
        <p:spPr>
          <a:xfrm>
            <a:off x="8691616" y="1821358"/>
            <a:ext cx="9530154" cy="1234442"/>
          </a:xfrm>
          <a:prstGeom prst="rect">
            <a:avLst/>
          </a:prstGeom>
        </p:spPr>
        <p:txBody>
          <a:bodyPr lIns="0" tIns="0" rIns="0" bIns="0" rtlCol="0" anchor="t">
            <a:spAutoFit/>
          </a:bodyPr>
          <a:lstStyle/>
          <a:p>
            <a:pPr>
              <a:lnSpc>
                <a:spcPts val="10064"/>
              </a:lnSpc>
            </a:pPr>
            <a:r>
              <a:rPr lang="en-US" sz="7189">
                <a:solidFill>
                  <a:srgbClr val="FFFFFF"/>
                </a:solidFill>
                <a:latin typeface="Inter Bold"/>
              </a:rPr>
              <a:t>Goals &amp; Objectives</a:t>
            </a:r>
          </a:p>
        </p:txBody>
      </p:sp>
      <p:sp>
        <p:nvSpPr>
          <p:cNvPr id="33" name="TextBox 12">
            <a:extLst>
              <a:ext uri="{FF2B5EF4-FFF2-40B4-BE49-F238E27FC236}">
                <a16:creationId xmlns:a16="http://schemas.microsoft.com/office/drawing/2014/main" id="{56DB02E1-492A-44CB-9617-A07782FADF97}"/>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4" name="TextBox 13">
            <a:extLst>
              <a:ext uri="{FF2B5EF4-FFF2-40B4-BE49-F238E27FC236}">
                <a16:creationId xmlns:a16="http://schemas.microsoft.com/office/drawing/2014/main" id="{722FAE24-BEB5-485B-BDC6-194B708C0EC3}"/>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5" name="TextBox 14">
            <a:extLst>
              <a:ext uri="{FF2B5EF4-FFF2-40B4-BE49-F238E27FC236}">
                <a16:creationId xmlns:a16="http://schemas.microsoft.com/office/drawing/2014/main" id="{931A853E-9BFA-4F6B-9735-9C4E3F0A30DE}"/>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36" name="TextBox 15">
            <a:extLst>
              <a:ext uri="{FF2B5EF4-FFF2-40B4-BE49-F238E27FC236}">
                <a16:creationId xmlns:a16="http://schemas.microsoft.com/office/drawing/2014/main" id="{EBE93542-9CFA-4514-9852-1ED0CACCF581}"/>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1"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sp>
        <p:nvSpPr>
          <p:cNvPr id="2" name="TextBox 2"/>
          <p:cNvSpPr txBox="1"/>
          <p:nvPr/>
        </p:nvSpPr>
        <p:spPr>
          <a:xfrm>
            <a:off x="1312992" y="1971593"/>
            <a:ext cx="8115300" cy="1238250"/>
          </a:xfrm>
          <a:prstGeom prst="rect">
            <a:avLst/>
          </a:prstGeom>
        </p:spPr>
        <p:txBody>
          <a:bodyPr lIns="0" tIns="0" rIns="0" bIns="0" rtlCol="0" anchor="t">
            <a:spAutoFit/>
          </a:bodyPr>
          <a:lstStyle/>
          <a:p>
            <a:pPr>
              <a:lnSpc>
                <a:spcPts val="9600"/>
              </a:lnSpc>
            </a:pPr>
            <a:r>
              <a:rPr lang="en-US" sz="8000">
                <a:solidFill>
                  <a:srgbClr val="FFFFFF"/>
                </a:solidFill>
                <a:latin typeface="Inter Bold"/>
              </a:rPr>
              <a:t>Methodology</a:t>
            </a:r>
          </a:p>
        </p:txBody>
      </p:sp>
      <p:grpSp>
        <p:nvGrpSpPr>
          <p:cNvPr id="3" name="Group 3"/>
          <p:cNvGrpSpPr>
            <a:grpSpLocks noChangeAspect="1"/>
          </p:cNvGrpSpPr>
          <p:nvPr/>
        </p:nvGrpSpPr>
        <p:grpSpPr>
          <a:xfrm>
            <a:off x="15937846" y="-1871806"/>
            <a:ext cx="4443556" cy="4443556"/>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grpSp>
        <p:nvGrpSpPr>
          <p:cNvPr id="5" name="Group 5"/>
          <p:cNvGrpSpPr/>
          <p:nvPr/>
        </p:nvGrpSpPr>
        <p:grpSpPr>
          <a:xfrm>
            <a:off x="16020194" y="1183005"/>
            <a:ext cx="1028700" cy="102870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D3CC"/>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57102" y="8095337"/>
            <a:ext cx="1433645" cy="143364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50495" y="2952750"/>
            <a:ext cx="7008805" cy="700880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289227" y="3319213"/>
            <a:ext cx="4931342" cy="504485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925297" y="3789620"/>
            <a:ext cx="930634" cy="930634"/>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12175" y="4507207"/>
            <a:ext cx="639104" cy="959255"/>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585227" y="6923570"/>
            <a:ext cx="896807" cy="896807"/>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554472" y="6568527"/>
            <a:ext cx="896807" cy="896807"/>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25064" y="5305797"/>
            <a:ext cx="960163" cy="840142"/>
          </a:xfrm>
          <a:prstGeom prst="rect">
            <a:avLst/>
          </a:prstGeom>
        </p:spPr>
      </p:pic>
      <p:pic>
        <p:nvPicPr>
          <p:cNvPr id="19" name="Picture 19"/>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312992" y="4930860"/>
            <a:ext cx="372704" cy="374577"/>
          </a:xfrm>
          <a:prstGeom prst="rect">
            <a:avLst/>
          </a:prstGeom>
        </p:spPr>
      </p:pic>
      <p:sp>
        <p:nvSpPr>
          <p:cNvPr id="20" name="TextBox 20"/>
          <p:cNvSpPr txBox="1"/>
          <p:nvPr/>
        </p:nvSpPr>
        <p:spPr>
          <a:xfrm>
            <a:off x="1913776" y="4942641"/>
            <a:ext cx="5270892" cy="339726"/>
          </a:xfrm>
          <a:prstGeom prst="rect">
            <a:avLst/>
          </a:prstGeom>
        </p:spPr>
        <p:txBody>
          <a:bodyPr lIns="0" tIns="0" rIns="0" bIns="0" rtlCol="0" anchor="t">
            <a:spAutoFit/>
          </a:bodyPr>
          <a:lstStyle/>
          <a:p>
            <a:pPr>
              <a:lnSpc>
                <a:spcPts val="2799"/>
              </a:lnSpc>
            </a:pPr>
            <a:r>
              <a:rPr lang="en-US" sz="1999">
                <a:solidFill>
                  <a:srgbClr val="FFFFFF"/>
                </a:solidFill>
                <a:latin typeface="Inter Bold"/>
              </a:rPr>
              <a:t>Understanding the client’s requirement</a:t>
            </a:r>
          </a:p>
        </p:txBody>
      </p:sp>
      <p:pic>
        <p:nvPicPr>
          <p:cNvPr id="21" name="Picture 2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312992" y="5596906"/>
            <a:ext cx="372704" cy="374577"/>
          </a:xfrm>
          <a:prstGeom prst="rect">
            <a:avLst/>
          </a:prstGeom>
        </p:spPr>
      </p:pic>
      <p:pic>
        <p:nvPicPr>
          <p:cNvPr id="22" name="Picture 2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12992" y="6304857"/>
            <a:ext cx="372704" cy="374577"/>
          </a:xfrm>
          <a:prstGeom prst="rect">
            <a:avLst/>
          </a:prstGeom>
        </p:spPr>
      </p:pic>
      <p:pic>
        <p:nvPicPr>
          <p:cNvPr id="23" name="Picture 2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12992" y="7012809"/>
            <a:ext cx="372704" cy="374577"/>
          </a:xfrm>
          <a:prstGeom prst="rect">
            <a:avLst/>
          </a:prstGeom>
        </p:spPr>
      </p:pic>
      <p:pic>
        <p:nvPicPr>
          <p:cNvPr id="24" name="Picture 2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312992" y="7720760"/>
            <a:ext cx="372704" cy="374577"/>
          </a:xfrm>
          <a:prstGeom prst="rect">
            <a:avLst/>
          </a:prstGeom>
        </p:spPr>
      </p:pic>
      <p:sp>
        <p:nvSpPr>
          <p:cNvPr id="25" name="TextBox 25"/>
          <p:cNvSpPr txBox="1"/>
          <p:nvPr/>
        </p:nvSpPr>
        <p:spPr>
          <a:xfrm>
            <a:off x="1913776" y="5598457"/>
            <a:ext cx="5270892" cy="339726"/>
          </a:xfrm>
          <a:prstGeom prst="rect">
            <a:avLst/>
          </a:prstGeom>
        </p:spPr>
        <p:txBody>
          <a:bodyPr lIns="0" tIns="0" rIns="0" bIns="0" rtlCol="0" anchor="t">
            <a:spAutoFit/>
          </a:bodyPr>
          <a:lstStyle/>
          <a:p>
            <a:pPr>
              <a:lnSpc>
                <a:spcPts val="2799"/>
              </a:lnSpc>
            </a:pPr>
            <a:r>
              <a:rPr lang="en-US" sz="1999">
                <a:solidFill>
                  <a:srgbClr val="FFFFFF"/>
                </a:solidFill>
                <a:latin typeface="Inter Bold"/>
              </a:rPr>
              <a:t>Designing the requirements</a:t>
            </a:r>
          </a:p>
        </p:txBody>
      </p:sp>
      <p:sp>
        <p:nvSpPr>
          <p:cNvPr id="26" name="TextBox 26"/>
          <p:cNvSpPr txBox="1"/>
          <p:nvPr/>
        </p:nvSpPr>
        <p:spPr>
          <a:xfrm>
            <a:off x="1913776" y="7722311"/>
            <a:ext cx="5270892" cy="339726"/>
          </a:xfrm>
          <a:prstGeom prst="rect">
            <a:avLst/>
          </a:prstGeom>
        </p:spPr>
        <p:txBody>
          <a:bodyPr lIns="0" tIns="0" rIns="0" bIns="0" rtlCol="0" anchor="t">
            <a:spAutoFit/>
          </a:bodyPr>
          <a:lstStyle/>
          <a:p>
            <a:pPr>
              <a:lnSpc>
                <a:spcPts val="2799"/>
              </a:lnSpc>
            </a:pPr>
            <a:r>
              <a:rPr lang="en-US" sz="1999">
                <a:solidFill>
                  <a:srgbClr val="FFFFFF"/>
                </a:solidFill>
                <a:latin typeface="Inter Bold"/>
              </a:rPr>
              <a:t>User’s Feedback</a:t>
            </a:r>
          </a:p>
        </p:txBody>
      </p:sp>
      <p:sp>
        <p:nvSpPr>
          <p:cNvPr id="27" name="TextBox 27"/>
          <p:cNvSpPr txBox="1"/>
          <p:nvPr/>
        </p:nvSpPr>
        <p:spPr>
          <a:xfrm>
            <a:off x="1913776" y="6306408"/>
            <a:ext cx="5270892" cy="339726"/>
          </a:xfrm>
          <a:prstGeom prst="rect">
            <a:avLst/>
          </a:prstGeom>
        </p:spPr>
        <p:txBody>
          <a:bodyPr lIns="0" tIns="0" rIns="0" bIns="0" rtlCol="0" anchor="t">
            <a:spAutoFit/>
          </a:bodyPr>
          <a:lstStyle/>
          <a:p>
            <a:pPr>
              <a:lnSpc>
                <a:spcPts val="2799"/>
              </a:lnSpc>
            </a:pPr>
            <a:r>
              <a:rPr lang="en-US" sz="1999">
                <a:solidFill>
                  <a:srgbClr val="FFFFFF"/>
                </a:solidFill>
                <a:latin typeface="Inter Bold"/>
              </a:rPr>
              <a:t>Develop/ iteration</a:t>
            </a:r>
          </a:p>
        </p:txBody>
      </p:sp>
      <p:sp>
        <p:nvSpPr>
          <p:cNvPr id="28" name="TextBox 28"/>
          <p:cNvSpPr txBox="1"/>
          <p:nvPr/>
        </p:nvSpPr>
        <p:spPr>
          <a:xfrm>
            <a:off x="1913776" y="7014360"/>
            <a:ext cx="5270892" cy="339726"/>
          </a:xfrm>
          <a:prstGeom prst="rect">
            <a:avLst/>
          </a:prstGeom>
        </p:spPr>
        <p:txBody>
          <a:bodyPr lIns="0" tIns="0" rIns="0" bIns="0" rtlCol="0" anchor="t">
            <a:spAutoFit/>
          </a:bodyPr>
          <a:lstStyle/>
          <a:p>
            <a:pPr>
              <a:lnSpc>
                <a:spcPts val="2799"/>
              </a:lnSpc>
            </a:pPr>
            <a:r>
              <a:rPr lang="en-US" sz="1999">
                <a:solidFill>
                  <a:srgbClr val="FFFFFF"/>
                </a:solidFill>
                <a:latin typeface="Inter Bold"/>
              </a:rPr>
              <a:t>Testing &amp; Deployment</a:t>
            </a:r>
          </a:p>
        </p:txBody>
      </p:sp>
      <p:pic>
        <p:nvPicPr>
          <p:cNvPr id="29" name="Picture 29"/>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240586" y="3669167"/>
            <a:ext cx="890219" cy="890219"/>
          </a:xfrm>
          <a:prstGeom prst="rect">
            <a:avLst/>
          </a:prstGeom>
        </p:spPr>
      </p:pic>
      <p:sp>
        <p:nvSpPr>
          <p:cNvPr id="30" name="TextBox 30"/>
          <p:cNvSpPr txBox="1"/>
          <p:nvPr/>
        </p:nvSpPr>
        <p:spPr>
          <a:xfrm>
            <a:off x="2366579" y="3736451"/>
            <a:ext cx="1369878" cy="679451"/>
          </a:xfrm>
          <a:prstGeom prst="rect">
            <a:avLst/>
          </a:prstGeom>
        </p:spPr>
        <p:txBody>
          <a:bodyPr lIns="0" tIns="0" rIns="0" bIns="0" rtlCol="0" anchor="t">
            <a:spAutoFit/>
          </a:bodyPr>
          <a:lstStyle/>
          <a:p>
            <a:pPr>
              <a:lnSpc>
                <a:spcPts val="5599"/>
              </a:lnSpc>
            </a:pPr>
            <a:r>
              <a:rPr lang="en-US" sz="3999">
                <a:solidFill>
                  <a:srgbClr val="F6F9FF"/>
                </a:solidFill>
                <a:latin typeface="Inter Bold"/>
              </a:rPr>
              <a:t>Agile</a:t>
            </a:r>
          </a:p>
        </p:txBody>
      </p:sp>
      <p:sp>
        <p:nvSpPr>
          <p:cNvPr id="35" name="TextBox 12">
            <a:extLst>
              <a:ext uri="{FF2B5EF4-FFF2-40B4-BE49-F238E27FC236}">
                <a16:creationId xmlns:a16="http://schemas.microsoft.com/office/drawing/2014/main" id="{448A5FD3-0306-48BA-A95F-4A13FDA4B748}"/>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0"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6" name="TextBox 13">
            <a:extLst>
              <a:ext uri="{FF2B5EF4-FFF2-40B4-BE49-F238E27FC236}">
                <a16:creationId xmlns:a16="http://schemas.microsoft.com/office/drawing/2014/main" id="{3001DF5B-4DFF-4340-8116-2F525FA05F4B}"/>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1"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7" name="TextBox 14">
            <a:extLst>
              <a:ext uri="{FF2B5EF4-FFF2-40B4-BE49-F238E27FC236}">
                <a16:creationId xmlns:a16="http://schemas.microsoft.com/office/drawing/2014/main" id="{6BC635A5-10E1-411F-A7FA-26F01B2DBAA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2"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38" name="TextBox 15">
            <a:extLst>
              <a:ext uri="{FF2B5EF4-FFF2-40B4-BE49-F238E27FC236}">
                <a16:creationId xmlns:a16="http://schemas.microsoft.com/office/drawing/2014/main" id="{6F4C019E-DFC9-4B16-AF0C-A71D891458A1}"/>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33"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37034" y="2740829"/>
            <a:ext cx="1065290" cy="106529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400112" y="-329875"/>
            <a:ext cx="4925383" cy="4925383"/>
          </a:xfrm>
          <a:prstGeom prst="rect">
            <a:avLst/>
          </a:prstGeom>
        </p:spPr>
      </p:pic>
      <p:pic>
        <p:nvPicPr>
          <p:cNvPr id="7" name="Picture 7"/>
          <p:cNvPicPr>
            <a:picLocks noChangeAspect="1"/>
          </p:cNvPicPr>
          <p:nvPr/>
        </p:nvPicPr>
        <p:blipFill>
          <a:blip r:embed="rId4"/>
          <a:srcRect/>
          <a:stretch>
            <a:fillRect/>
          </a:stretch>
        </p:blipFill>
        <p:spPr>
          <a:xfrm>
            <a:off x="980324" y="2997979"/>
            <a:ext cx="9502086" cy="6065561"/>
          </a:xfrm>
          <a:prstGeom prst="rect">
            <a:avLst/>
          </a:prstGeom>
        </p:spPr>
      </p:pic>
      <p:sp>
        <p:nvSpPr>
          <p:cNvPr id="8" name="TextBox 8"/>
          <p:cNvSpPr txBox="1"/>
          <p:nvPr/>
        </p:nvSpPr>
        <p:spPr>
          <a:xfrm>
            <a:off x="1312992" y="1353354"/>
            <a:ext cx="12072470" cy="1387474"/>
          </a:xfrm>
          <a:prstGeom prst="rect">
            <a:avLst/>
          </a:prstGeom>
        </p:spPr>
        <p:txBody>
          <a:bodyPr lIns="0" tIns="0" rIns="0" bIns="0" rtlCol="0" anchor="t">
            <a:spAutoFit/>
          </a:bodyPr>
          <a:lstStyle/>
          <a:p>
            <a:pPr>
              <a:lnSpc>
                <a:spcPts val="11200"/>
              </a:lnSpc>
            </a:pPr>
            <a:r>
              <a:rPr lang="en-US" sz="8000">
                <a:solidFill>
                  <a:srgbClr val="FFFFFF"/>
                </a:solidFill>
                <a:latin typeface="Inter Bold"/>
              </a:rPr>
              <a:t>System Diagram</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4177202" y="4520669"/>
            <a:ext cx="4148294" cy="4148294"/>
          </a:xfrm>
          <a:prstGeom prst="rect">
            <a:avLst/>
          </a:prstGeom>
        </p:spPr>
      </p:pic>
      <p:sp>
        <p:nvSpPr>
          <p:cNvPr id="18" name="TextBox 12">
            <a:extLst>
              <a:ext uri="{FF2B5EF4-FFF2-40B4-BE49-F238E27FC236}">
                <a16:creationId xmlns:a16="http://schemas.microsoft.com/office/drawing/2014/main" id="{D2F7719D-F6D6-4E59-8A33-33383548906C}"/>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19" name="TextBox 13">
            <a:extLst>
              <a:ext uri="{FF2B5EF4-FFF2-40B4-BE49-F238E27FC236}">
                <a16:creationId xmlns:a16="http://schemas.microsoft.com/office/drawing/2014/main" id="{E5EE9013-3B06-47A7-9F0A-CB4EF009BB0D}"/>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0" name="TextBox 14">
            <a:extLst>
              <a:ext uri="{FF2B5EF4-FFF2-40B4-BE49-F238E27FC236}">
                <a16:creationId xmlns:a16="http://schemas.microsoft.com/office/drawing/2014/main" id="{5F107FBB-8573-4FF5-BD1B-B5713C040007}"/>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1" name="TextBox 15">
            <a:extLst>
              <a:ext uri="{FF2B5EF4-FFF2-40B4-BE49-F238E27FC236}">
                <a16:creationId xmlns:a16="http://schemas.microsoft.com/office/drawing/2014/main" id="{393D7006-D354-4AB7-80AE-ADCA4AB5BEA5}"/>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37034" y="2740829"/>
            <a:ext cx="1065290" cy="1065290"/>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DE59"/>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400112" y="-329875"/>
            <a:ext cx="4925383" cy="492538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4177202" y="4520669"/>
            <a:ext cx="4148294" cy="4148294"/>
          </a:xfrm>
          <a:prstGeom prst="rect">
            <a:avLst/>
          </a:prstGeom>
        </p:spPr>
      </p:pic>
      <p:pic>
        <p:nvPicPr>
          <p:cNvPr id="8" name="Picture 8"/>
          <p:cNvPicPr>
            <a:picLocks noChangeAspect="1"/>
          </p:cNvPicPr>
          <p:nvPr/>
        </p:nvPicPr>
        <p:blipFill>
          <a:blip r:embed="rId6"/>
          <a:srcRect/>
          <a:stretch>
            <a:fillRect/>
          </a:stretch>
        </p:blipFill>
        <p:spPr>
          <a:xfrm>
            <a:off x="1312992" y="3059573"/>
            <a:ext cx="9371024" cy="5798460"/>
          </a:xfrm>
          <a:prstGeom prst="rect">
            <a:avLst/>
          </a:prstGeom>
        </p:spPr>
      </p:pic>
      <p:sp>
        <p:nvSpPr>
          <p:cNvPr id="9" name="TextBox 9"/>
          <p:cNvSpPr txBox="1"/>
          <p:nvPr/>
        </p:nvSpPr>
        <p:spPr>
          <a:xfrm>
            <a:off x="1312992" y="1353354"/>
            <a:ext cx="12072470" cy="1387474"/>
          </a:xfrm>
          <a:prstGeom prst="rect">
            <a:avLst/>
          </a:prstGeom>
        </p:spPr>
        <p:txBody>
          <a:bodyPr lIns="0" tIns="0" rIns="0" bIns="0" rtlCol="0" anchor="t">
            <a:spAutoFit/>
          </a:bodyPr>
          <a:lstStyle/>
          <a:p>
            <a:pPr>
              <a:lnSpc>
                <a:spcPts val="11200"/>
              </a:lnSpc>
            </a:pPr>
            <a:r>
              <a:rPr lang="en-US" sz="8000">
                <a:solidFill>
                  <a:srgbClr val="FFFFFF"/>
                </a:solidFill>
                <a:latin typeface="Inter Bold"/>
              </a:rPr>
              <a:t>Cloud Architecture</a:t>
            </a:r>
          </a:p>
        </p:txBody>
      </p:sp>
      <p:sp>
        <p:nvSpPr>
          <p:cNvPr id="18" name="TextBox 12">
            <a:extLst>
              <a:ext uri="{FF2B5EF4-FFF2-40B4-BE49-F238E27FC236}">
                <a16:creationId xmlns:a16="http://schemas.microsoft.com/office/drawing/2014/main" id="{EA9A917A-EC6B-4CE9-A1E6-25FD56A9D392}"/>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7"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19" name="TextBox 13">
            <a:extLst>
              <a:ext uri="{FF2B5EF4-FFF2-40B4-BE49-F238E27FC236}">
                <a16:creationId xmlns:a16="http://schemas.microsoft.com/office/drawing/2014/main" id="{25651E01-14F9-4155-8CF9-81DB2D8784F5}"/>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8"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20" name="TextBox 14">
            <a:extLst>
              <a:ext uri="{FF2B5EF4-FFF2-40B4-BE49-F238E27FC236}">
                <a16:creationId xmlns:a16="http://schemas.microsoft.com/office/drawing/2014/main" id="{088A0D70-342D-41D9-A636-7B2B41CF6789}"/>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9"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21" name="TextBox 15">
            <a:extLst>
              <a:ext uri="{FF2B5EF4-FFF2-40B4-BE49-F238E27FC236}">
                <a16:creationId xmlns:a16="http://schemas.microsoft.com/office/drawing/2014/main" id="{F93D4C54-3E21-4EDE-8C69-6D042CD0E05C}"/>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0"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4C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104100" y="8682454"/>
            <a:ext cx="575846" cy="57584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79946" y="8678112"/>
            <a:ext cx="579354" cy="579354"/>
          </a:xfrm>
          <a:prstGeom prst="rect">
            <a:avLst/>
          </a:prstGeom>
        </p:spPr>
      </p:pic>
      <p:pic>
        <p:nvPicPr>
          <p:cNvPr id="4" name="Picture 4"/>
          <p:cNvPicPr>
            <a:picLocks noChangeAspect="1"/>
          </p:cNvPicPr>
          <p:nvPr/>
        </p:nvPicPr>
        <p:blipFill>
          <a:blip r:embed="rId6"/>
          <a:srcRect/>
          <a:stretch>
            <a:fillRect/>
          </a:stretch>
        </p:blipFill>
        <p:spPr>
          <a:xfrm>
            <a:off x="1028700" y="4759948"/>
            <a:ext cx="2940437" cy="1960292"/>
          </a:xfrm>
          <a:prstGeom prst="rect">
            <a:avLst/>
          </a:prstGeom>
        </p:spPr>
      </p:pic>
      <p:pic>
        <p:nvPicPr>
          <p:cNvPr id="5" name="Picture 5"/>
          <p:cNvPicPr>
            <a:picLocks noChangeAspect="1"/>
          </p:cNvPicPr>
          <p:nvPr/>
        </p:nvPicPr>
        <p:blipFill>
          <a:blip r:embed="rId7"/>
          <a:srcRect/>
          <a:stretch>
            <a:fillRect/>
          </a:stretch>
        </p:blipFill>
        <p:spPr>
          <a:xfrm>
            <a:off x="3969137" y="5075851"/>
            <a:ext cx="886211" cy="1328486"/>
          </a:xfrm>
          <a:prstGeom prst="rect">
            <a:avLst/>
          </a:prstGeom>
        </p:spPr>
      </p:pic>
      <p:pic>
        <p:nvPicPr>
          <p:cNvPr id="6" name="Picture 6"/>
          <p:cNvPicPr>
            <a:picLocks noChangeAspect="1"/>
          </p:cNvPicPr>
          <p:nvPr/>
        </p:nvPicPr>
        <p:blipFill>
          <a:blip r:embed="rId8"/>
          <a:srcRect/>
          <a:stretch>
            <a:fillRect/>
          </a:stretch>
        </p:blipFill>
        <p:spPr>
          <a:xfrm>
            <a:off x="1815109" y="7649823"/>
            <a:ext cx="1532448" cy="917373"/>
          </a:xfrm>
          <a:prstGeom prst="rect">
            <a:avLst/>
          </a:prstGeom>
        </p:spPr>
      </p:pic>
      <p:pic>
        <p:nvPicPr>
          <p:cNvPr id="7" name="Picture 7"/>
          <p:cNvPicPr>
            <a:picLocks noChangeAspect="1"/>
          </p:cNvPicPr>
          <p:nvPr/>
        </p:nvPicPr>
        <p:blipFill>
          <a:blip r:embed="rId9"/>
          <a:srcRect/>
          <a:stretch>
            <a:fillRect/>
          </a:stretch>
        </p:blipFill>
        <p:spPr>
          <a:xfrm>
            <a:off x="9713001" y="2456225"/>
            <a:ext cx="1883405" cy="636591"/>
          </a:xfrm>
          <a:prstGeom prst="rect">
            <a:avLst/>
          </a:prstGeom>
        </p:spPr>
      </p:pic>
      <p:pic>
        <p:nvPicPr>
          <p:cNvPr id="8" name="Picture 8"/>
          <p:cNvPicPr>
            <a:picLocks noChangeAspect="1"/>
          </p:cNvPicPr>
          <p:nvPr/>
        </p:nvPicPr>
        <p:blipFill>
          <a:blip r:embed="rId10"/>
          <a:srcRect/>
          <a:stretch>
            <a:fillRect/>
          </a:stretch>
        </p:blipFill>
        <p:spPr>
          <a:xfrm>
            <a:off x="9796910" y="4372256"/>
            <a:ext cx="2049450" cy="705352"/>
          </a:xfrm>
          <a:prstGeom prst="rect">
            <a:avLst/>
          </a:prstGeom>
        </p:spPr>
      </p:pic>
      <p:pic>
        <p:nvPicPr>
          <p:cNvPr id="9" name="Picture 9"/>
          <p:cNvPicPr>
            <a:picLocks noChangeAspect="1"/>
          </p:cNvPicPr>
          <p:nvPr/>
        </p:nvPicPr>
        <p:blipFill>
          <a:blip r:embed="rId11"/>
          <a:srcRect/>
          <a:stretch>
            <a:fillRect/>
          </a:stretch>
        </p:blipFill>
        <p:spPr>
          <a:xfrm>
            <a:off x="12128964" y="3947502"/>
            <a:ext cx="1278317" cy="1278317"/>
          </a:xfrm>
          <a:prstGeom prst="rect">
            <a:avLst/>
          </a:prstGeom>
        </p:spPr>
      </p:pic>
      <p:pic>
        <p:nvPicPr>
          <p:cNvPr id="10" name="Picture 10"/>
          <p:cNvPicPr>
            <a:picLocks noChangeAspect="1"/>
          </p:cNvPicPr>
          <p:nvPr/>
        </p:nvPicPr>
        <p:blipFill>
          <a:blip r:embed="rId12"/>
          <a:srcRect/>
          <a:stretch>
            <a:fillRect/>
          </a:stretch>
        </p:blipFill>
        <p:spPr>
          <a:xfrm>
            <a:off x="10130277" y="6454544"/>
            <a:ext cx="1382716" cy="1147654"/>
          </a:xfrm>
          <a:prstGeom prst="rect">
            <a:avLst/>
          </a:prstGeom>
        </p:spPr>
      </p:pic>
      <p:pic>
        <p:nvPicPr>
          <p:cNvPr id="11" name="Picture 11"/>
          <p:cNvPicPr>
            <a:picLocks noChangeAspect="1"/>
          </p:cNvPicPr>
          <p:nvPr/>
        </p:nvPicPr>
        <p:blipFill>
          <a:blip r:embed="rId13"/>
          <a:srcRect/>
          <a:stretch>
            <a:fillRect/>
          </a:stretch>
        </p:blipFill>
        <p:spPr>
          <a:xfrm>
            <a:off x="12310775" y="6165419"/>
            <a:ext cx="1614467" cy="1614467"/>
          </a:xfrm>
          <a:prstGeom prst="rect">
            <a:avLst/>
          </a:prstGeom>
        </p:spPr>
      </p:pic>
      <p:pic>
        <p:nvPicPr>
          <p:cNvPr id="12" name="Picture 12"/>
          <p:cNvPicPr>
            <a:picLocks noChangeAspect="1"/>
          </p:cNvPicPr>
          <p:nvPr/>
        </p:nvPicPr>
        <p:blipFill>
          <a:blip r:embed="rId14"/>
          <a:srcRect/>
          <a:stretch>
            <a:fillRect/>
          </a:stretch>
        </p:blipFill>
        <p:spPr>
          <a:xfrm>
            <a:off x="14594336" y="6353959"/>
            <a:ext cx="2136684" cy="1119088"/>
          </a:xfrm>
          <a:prstGeom prst="rect">
            <a:avLst/>
          </a:prstGeom>
        </p:spPr>
      </p:pic>
      <p:pic>
        <p:nvPicPr>
          <p:cNvPr id="13" name="Picture 13"/>
          <p:cNvPicPr>
            <a:picLocks noChangeAspect="1"/>
          </p:cNvPicPr>
          <p:nvPr/>
        </p:nvPicPr>
        <p:blipFill>
          <a:blip r:embed="rId15"/>
          <a:srcRect/>
          <a:stretch>
            <a:fillRect/>
          </a:stretch>
        </p:blipFill>
        <p:spPr>
          <a:xfrm>
            <a:off x="12679964" y="7835669"/>
            <a:ext cx="1013068" cy="1312122"/>
          </a:xfrm>
          <a:prstGeom prst="rect">
            <a:avLst/>
          </a:prstGeom>
        </p:spPr>
      </p:pic>
      <p:pic>
        <p:nvPicPr>
          <p:cNvPr id="14" name="Picture 14"/>
          <p:cNvPicPr>
            <a:picLocks noChangeAspect="1"/>
          </p:cNvPicPr>
          <p:nvPr/>
        </p:nvPicPr>
        <p:blipFill>
          <a:blip r:embed="rId16"/>
          <a:srcRect/>
          <a:stretch>
            <a:fillRect/>
          </a:stretch>
        </p:blipFill>
        <p:spPr>
          <a:xfrm>
            <a:off x="10017995" y="7935274"/>
            <a:ext cx="1775537" cy="1183692"/>
          </a:xfrm>
          <a:prstGeom prst="rect">
            <a:avLst/>
          </a:prstGeom>
        </p:spPr>
      </p:pic>
      <p:sp>
        <p:nvSpPr>
          <p:cNvPr id="15" name="TextBox 15"/>
          <p:cNvSpPr txBox="1"/>
          <p:nvPr/>
        </p:nvSpPr>
        <p:spPr>
          <a:xfrm>
            <a:off x="1307786" y="1683162"/>
            <a:ext cx="7543403" cy="2315442"/>
          </a:xfrm>
          <a:prstGeom prst="rect">
            <a:avLst/>
          </a:prstGeom>
        </p:spPr>
        <p:txBody>
          <a:bodyPr lIns="0" tIns="0" rIns="0" bIns="0" rtlCol="0" anchor="t">
            <a:spAutoFit/>
          </a:bodyPr>
          <a:lstStyle/>
          <a:p>
            <a:pPr>
              <a:lnSpc>
                <a:spcPts val="9100"/>
              </a:lnSpc>
            </a:pPr>
            <a:r>
              <a:rPr lang="en-US" sz="7583">
                <a:solidFill>
                  <a:srgbClr val="FFFFFF"/>
                </a:solidFill>
                <a:latin typeface="Inter Bold"/>
              </a:rPr>
              <a:t>Expected Tools </a:t>
            </a:r>
          </a:p>
          <a:p>
            <a:pPr>
              <a:lnSpc>
                <a:spcPts val="9100"/>
              </a:lnSpc>
            </a:pPr>
            <a:r>
              <a:rPr lang="en-US" sz="7583">
                <a:solidFill>
                  <a:srgbClr val="FFFFFF"/>
                </a:solidFill>
                <a:latin typeface="Inter Bold"/>
              </a:rPr>
              <a:t>&amp; Technologies</a:t>
            </a:r>
          </a:p>
        </p:txBody>
      </p:sp>
      <p:sp>
        <p:nvSpPr>
          <p:cNvPr id="16" name="TextBox 16"/>
          <p:cNvSpPr txBox="1"/>
          <p:nvPr/>
        </p:nvSpPr>
        <p:spPr>
          <a:xfrm>
            <a:off x="1127214" y="4388492"/>
            <a:ext cx="4440684"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UI Designing</a:t>
            </a:r>
          </a:p>
        </p:txBody>
      </p:sp>
      <p:sp>
        <p:nvSpPr>
          <p:cNvPr id="22" name="TextBox 22"/>
          <p:cNvSpPr txBox="1"/>
          <p:nvPr/>
        </p:nvSpPr>
        <p:spPr>
          <a:xfrm>
            <a:off x="1127214" y="6710715"/>
            <a:ext cx="5659540"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Cloud Provider</a:t>
            </a:r>
          </a:p>
        </p:txBody>
      </p:sp>
      <p:sp>
        <p:nvSpPr>
          <p:cNvPr id="23" name="TextBox 23"/>
          <p:cNvSpPr txBox="1"/>
          <p:nvPr/>
        </p:nvSpPr>
        <p:spPr>
          <a:xfrm>
            <a:off x="5121510" y="5019233"/>
            <a:ext cx="1665244"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Adobe XD</a:t>
            </a:r>
          </a:p>
        </p:txBody>
      </p:sp>
      <p:sp>
        <p:nvSpPr>
          <p:cNvPr id="24" name="TextBox 24"/>
          <p:cNvSpPr txBox="1"/>
          <p:nvPr/>
        </p:nvSpPr>
        <p:spPr>
          <a:xfrm>
            <a:off x="5121510" y="5559269"/>
            <a:ext cx="1665244"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Figma</a:t>
            </a:r>
          </a:p>
        </p:txBody>
      </p:sp>
      <p:sp>
        <p:nvSpPr>
          <p:cNvPr id="25" name="TextBox 25"/>
          <p:cNvSpPr txBox="1"/>
          <p:nvPr/>
        </p:nvSpPr>
        <p:spPr>
          <a:xfrm>
            <a:off x="3579621" y="7611723"/>
            <a:ext cx="3363245"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Amazon Web Services</a:t>
            </a:r>
          </a:p>
        </p:txBody>
      </p:sp>
      <p:sp>
        <p:nvSpPr>
          <p:cNvPr id="26" name="TextBox 26"/>
          <p:cNvSpPr txBox="1"/>
          <p:nvPr/>
        </p:nvSpPr>
        <p:spPr>
          <a:xfrm>
            <a:off x="9144000" y="1692687"/>
            <a:ext cx="5659540"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Authentication</a:t>
            </a:r>
          </a:p>
        </p:txBody>
      </p:sp>
      <p:sp>
        <p:nvSpPr>
          <p:cNvPr id="27" name="TextBox 27"/>
          <p:cNvSpPr txBox="1"/>
          <p:nvPr/>
        </p:nvSpPr>
        <p:spPr>
          <a:xfrm>
            <a:off x="11596406" y="2593695"/>
            <a:ext cx="3363245"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Google authentication</a:t>
            </a:r>
          </a:p>
        </p:txBody>
      </p:sp>
      <p:sp>
        <p:nvSpPr>
          <p:cNvPr id="28" name="TextBox 28"/>
          <p:cNvSpPr txBox="1"/>
          <p:nvPr/>
        </p:nvSpPr>
        <p:spPr>
          <a:xfrm>
            <a:off x="9144000" y="3560691"/>
            <a:ext cx="4440684"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Analytics</a:t>
            </a:r>
          </a:p>
        </p:txBody>
      </p:sp>
      <p:sp>
        <p:nvSpPr>
          <p:cNvPr id="29" name="TextBox 29"/>
          <p:cNvSpPr txBox="1"/>
          <p:nvPr/>
        </p:nvSpPr>
        <p:spPr>
          <a:xfrm>
            <a:off x="13693031" y="4136724"/>
            <a:ext cx="2638057"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Google Analytics</a:t>
            </a:r>
          </a:p>
        </p:txBody>
      </p:sp>
      <p:sp>
        <p:nvSpPr>
          <p:cNvPr id="30" name="TextBox 30"/>
          <p:cNvSpPr txBox="1"/>
          <p:nvPr/>
        </p:nvSpPr>
        <p:spPr>
          <a:xfrm>
            <a:off x="13693031" y="4676760"/>
            <a:ext cx="3082096" cy="323550"/>
          </a:xfrm>
          <a:prstGeom prst="rect">
            <a:avLst/>
          </a:prstGeom>
        </p:spPr>
        <p:txBody>
          <a:bodyPr lIns="0" tIns="0" rIns="0" bIns="0" rtlCol="0" anchor="t">
            <a:spAutoFit/>
          </a:bodyPr>
          <a:lstStyle/>
          <a:p>
            <a:pPr marL="407360" lvl="1" indent="-203680" algn="just">
              <a:lnSpc>
                <a:spcPts val="2641"/>
              </a:lnSpc>
              <a:buFont typeface="Arial"/>
              <a:buChar char="•"/>
            </a:pPr>
            <a:r>
              <a:rPr lang="en-US" sz="1886">
                <a:solidFill>
                  <a:srgbClr val="FFFFFF"/>
                </a:solidFill>
                <a:latin typeface="Inter"/>
              </a:rPr>
              <a:t>Google Tag Manager</a:t>
            </a:r>
          </a:p>
        </p:txBody>
      </p:sp>
      <p:sp>
        <p:nvSpPr>
          <p:cNvPr id="31" name="TextBox 31"/>
          <p:cNvSpPr txBox="1"/>
          <p:nvPr/>
        </p:nvSpPr>
        <p:spPr>
          <a:xfrm>
            <a:off x="9161603" y="5692544"/>
            <a:ext cx="4440684" cy="514350"/>
          </a:xfrm>
          <a:prstGeom prst="rect">
            <a:avLst/>
          </a:prstGeom>
        </p:spPr>
        <p:txBody>
          <a:bodyPr lIns="0" tIns="0" rIns="0" bIns="0" rtlCol="0" anchor="t">
            <a:spAutoFit/>
          </a:bodyPr>
          <a:lstStyle/>
          <a:p>
            <a:pPr marL="723173" lvl="1" indent="-361587">
              <a:lnSpc>
                <a:spcPts val="4019"/>
              </a:lnSpc>
              <a:buFont typeface="Arial"/>
              <a:buChar char="•"/>
            </a:pPr>
            <a:r>
              <a:rPr lang="en-US" sz="3349">
                <a:solidFill>
                  <a:srgbClr val="FFFFFF"/>
                </a:solidFill>
                <a:latin typeface="Inter"/>
              </a:rPr>
              <a:t>Web Development</a:t>
            </a:r>
          </a:p>
        </p:txBody>
      </p:sp>
      <p:sp>
        <p:nvSpPr>
          <p:cNvPr id="36" name="TextBox 12">
            <a:extLst>
              <a:ext uri="{FF2B5EF4-FFF2-40B4-BE49-F238E27FC236}">
                <a16:creationId xmlns:a16="http://schemas.microsoft.com/office/drawing/2014/main" id="{14C28CC1-45DB-4316-90CB-05201002878F}"/>
              </a:ext>
            </a:extLst>
          </p:cNvPr>
          <p:cNvSpPr txBox="1"/>
          <p:nvPr/>
        </p:nvSpPr>
        <p:spPr>
          <a:xfrm>
            <a:off x="9553580"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7" action="ppaction://hlinksldjump">
                  <a:extLst>
                    <a:ext uri="{A12FA001-AC4F-418D-AE19-62706E023703}">
                      <ahyp:hlinkClr xmlns:ahyp="http://schemas.microsoft.com/office/drawing/2018/hyperlinkcolor" val="tx"/>
                    </a:ext>
                  </a:extLst>
                </a:hlinkClick>
              </a:rPr>
              <a:t>Home</a:t>
            </a:r>
            <a:endParaRPr lang="en-US" sz="1558" u="sng" dirty="0">
              <a:solidFill>
                <a:schemeClr val="bg1"/>
              </a:solidFill>
              <a:latin typeface="Inter"/>
            </a:endParaRPr>
          </a:p>
        </p:txBody>
      </p:sp>
      <p:sp>
        <p:nvSpPr>
          <p:cNvPr id="37" name="TextBox 13">
            <a:extLst>
              <a:ext uri="{FF2B5EF4-FFF2-40B4-BE49-F238E27FC236}">
                <a16:creationId xmlns:a16="http://schemas.microsoft.com/office/drawing/2014/main" id="{95097B71-8143-4F04-A2E6-D28E324E1B9D}"/>
              </a:ext>
            </a:extLst>
          </p:cNvPr>
          <p:cNvSpPr txBox="1"/>
          <p:nvPr/>
        </p:nvSpPr>
        <p:spPr>
          <a:xfrm>
            <a:off x="11381945" y="668296"/>
            <a:ext cx="928829"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8" action="ppaction://hlinksldjump">
                  <a:extLst>
                    <a:ext uri="{A12FA001-AC4F-418D-AE19-62706E023703}">
                      <ahyp:hlinkClr xmlns:ahyp="http://schemas.microsoft.com/office/drawing/2018/hyperlinkcolor" val="tx"/>
                    </a:ext>
                  </a:extLst>
                </a:hlinkClick>
              </a:rPr>
              <a:t>About</a:t>
            </a:r>
            <a:endParaRPr lang="en-US" sz="1558" u="sng" dirty="0">
              <a:solidFill>
                <a:schemeClr val="bg1"/>
              </a:solidFill>
              <a:latin typeface="Inter"/>
            </a:endParaRPr>
          </a:p>
        </p:txBody>
      </p:sp>
      <p:sp>
        <p:nvSpPr>
          <p:cNvPr id="38" name="TextBox 14">
            <a:extLst>
              <a:ext uri="{FF2B5EF4-FFF2-40B4-BE49-F238E27FC236}">
                <a16:creationId xmlns:a16="http://schemas.microsoft.com/office/drawing/2014/main" id="{89BB9B9E-8EBB-4978-AEA2-A6AD0FD1D745}"/>
              </a:ext>
            </a:extLst>
          </p:cNvPr>
          <p:cNvSpPr txBox="1"/>
          <p:nvPr/>
        </p:nvSpPr>
        <p:spPr>
          <a:xfrm>
            <a:off x="13210310" y="668296"/>
            <a:ext cx="138402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19" action="ppaction://hlinksldjump">
                  <a:extLst>
                    <a:ext uri="{A12FA001-AC4F-418D-AE19-62706E023703}">
                      <ahyp:hlinkClr xmlns:ahyp="http://schemas.microsoft.com/office/drawing/2018/hyperlinkcolor" val="tx"/>
                    </a:ext>
                  </a:extLst>
                </a:hlinkClick>
              </a:rPr>
              <a:t>Product</a:t>
            </a:r>
            <a:endParaRPr lang="en-US" sz="1558" u="sng" dirty="0">
              <a:solidFill>
                <a:schemeClr val="bg1"/>
              </a:solidFill>
              <a:latin typeface="Inter"/>
            </a:endParaRPr>
          </a:p>
        </p:txBody>
      </p:sp>
      <p:sp>
        <p:nvSpPr>
          <p:cNvPr id="39" name="TextBox 15">
            <a:extLst>
              <a:ext uri="{FF2B5EF4-FFF2-40B4-BE49-F238E27FC236}">
                <a16:creationId xmlns:a16="http://schemas.microsoft.com/office/drawing/2014/main" id="{2C8599A5-26D3-43E5-8B67-BB7F43ABA2E7}"/>
              </a:ext>
            </a:extLst>
          </p:cNvPr>
          <p:cNvSpPr txBox="1"/>
          <p:nvPr/>
        </p:nvSpPr>
        <p:spPr>
          <a:xfrm>
            <a:off x="15038675" y="668296"/>
            <a:ext cx="1181716" cy="238125"/>
          </a:xfrm>
          <a:prstGeom prst="rect">
            <a:avLst/>
          </a:prstGeom>
        </p:spPr>
        <p:txBody>
          <a:bodyPr lIns="0" tIns="0" rIns="0" bIns="0" rtlCol="0" anchor="t">
            <a:spAutoFit/>
          </a:bodyPr>
          <a:lstStyle/>
          <a:p>
            <a:pPr>
              <a:lnSpc>
                <a:spcPts val="1870"/>
              </a:lnSpc>
            </a:pPr>
            <a:r>
              <a:rPr lang="en-US" sz="1558" u="sng" dirty="0">
                <a:solidFill>
                  <a:schemeClr val="bg1"/>
                </a:solidFill>
                <a:latin typeface="Inter"/>
                <a:hlinkClick r:id="rId20" action="ppaction://hlinksldjump">
                  <a:extLst>
                    <a:ext uri="{A12FA001-AC4F-418D-AE19-62706E023703}">
                      <ahyp:hlinkClr xmlns:ahyp="http://schemas.microsoft.com/office/drawing/2018/hyperlinkcolor" val="tx"/>
                    </a:ext>
                  </a:extLst>
                </a:hlinkClick>
              </a:rPr>
              <a:t>Contact</a:t>
            </a:r>
            <a:endParaRPr lang="en-US" sz="1558" u="sng" dirty="0">
              <a:solidFill>
                <a:schemeClr val="bg1"/>
              </a:solidFill>
              <a:latin typeface="Inte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890</Words>
  <Application>Microsoft Office PowerPoint</Application>
  <PresentationFormat>Custom</PresentationFormat>
  <Paragraphs>193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Inter</vt:lpstr>
      <vt:lpstr>Calibri</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Grey Medium Blue Purple Modern Build Your Website Presentation</dc:title>
  <dc:creator>Avishka B</dc:creator>
  <cp:lastModifiedBy>Avishka</cp:lastModifiedBy>
  <cp:revision>5</cp:revision>
  <dcterms:created xsi:type="dcterms:W3CDTF">2006-08-16T00:00:00Z</dcterms:created>
  <dcterms:modified xsi:type="dcterms:W3CDTF">2022-11-24T15:16:48Z</dcterms:modified>
  <dc:identifier>DAFR_pdfzHE</dc:identifier>
</cp:coreProperties>
</file>